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handoutMasterIdLst>
    <p:handoutMasterId r:id="rId18"/>
  </p:handoutMasterIdLst>
  <p:sldIdLst>
    <p:sldId id="256" r:id="rId2"/>
    <p:sldId id="429" r:id="rId3"/>
    <p:sldId id="435" r:id="rId4"/>
    <p:sldId id="433" r:id="rId5"/>
    <p:sldId id="434" r:id="rId6"/>
    <p:sldId id="436" r:id="rId7"/>
    <p:sldId id="437" r:id="rId8"/>
    <p:sldId id="438" r:id="rId9"/>
    <p:sldId id="439" r:id="rId10"/>
    <p:sldId id="440" r:id="rId11"/>
    <p:sldId id="424" r:id="rId12"/>
    <p:sldId id="432" r:id="rId13"/>
    <p:sldId id="274" r:id="rId14"/>
    <p:sldId id="441" r:id="rId15"/>
    <p:sldId id="430" r:id="rId16"/>
  </p:sldIdLst>
  <p:sldSz cx="9144000" cy="6858000" type="screen4x3"/>
  <p:notesSz cx="7102475" cy="8991600"/>
  <p:defaultTex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CC33"/>
    <a:srgbClr val="FFFF66"/>
    <a:srgbClr val="996600"/>
    <a:srgbClr val="0000FF"/>
    <a:srgbClr val="B2B2B2"/>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89" autoAdjust="0"/>
    <p:restoredTop sz="87293" autoAdjust="0"/>
  </p:normalViewPr>
  <p:slideViewPr>
    <p:cSldViewPr>
      <p:cViewPr varScale="1">
        <p:scale>
          <a:sx n="63" d="100"/>
          <a:sy n="63" d="100"/>
        </p:scale>
        <p:origin x="16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5506" name="Rectangle 2"/>
          <p:cNvSpPr>
            <a:spLocks noGrp="1" noChangeArrowheads="1"/>
          </p:cNvSpPr>
          <p:nvPr>
            <p:ph type="hdr" sz="quarter"/>
          </p:nvPr>
        </p:nvSpPr>
        <p:spPr bwMode="auto">
          <a:xfrm>
            <a:off x="0" y="0"/>
            <a:ext cx="307816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7" rIns="93315" bIns="46657" numCol="1" anchor="t" anchorCtr="0" compatLnSpc="1">
            <a:prstTxWarp prst="textNoShape">
              <a:avLst/>
            </a:prstTxWarp>
          </a:bodyPr>
          <a:lstStyle>
            <a:lvl1pPr algn="l" defTabSz="933450">
              <a:defRPr sz="1200"/>
            </a:lvl1pPr>
          </a:lstStyle>
          <a:p>
            <a:endParaRPr lang="en-US" altLang="en-US"/>
          </a:p>
        </p:txBody>
      </p:sp>
      <p:sp>
        <p:nvSpPr>
          <p:cNvPr id="405507" name="Rectangle 3"/>
          <p:cNvSpPr>
            <a:spLocks noGrp="1" noChangeArrowheads="1"/>
          </p:cNvSpPr>
          <p:nvPr>
            <p:ph type="dt" sz="quarter" idx="1"/>
          </p:nvPr>
        </p:nvSpPr>
        <p:spPr bwMode="auto">
          <a:xfrm>
            <a:off x="4022725" y="0"/>
            <a:ext cx="307816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7" rIns="93315" bIns="46657" numCol="1" anchor="t" anchorCtr="0" compatLnSpc="1">
            <a:prstTxWarp prst="textNoShape">
              <a:avLst/>
            </a:prstTxWarp>
          </a:bodyPr>
          <a:lstStyle>
            <a:lvl1pPr algn="r" defTabSz="933450">
              <a:defRPr sz="1200"/>
            </a:lvl1pPr>
          </a:lstStyle>
          <a:p>
            <a:endParaRPr lang="en-US" altLang="en-US"/>
          </a:p>
        </p:txBody>
      </p:sp>
      <p:sp>
        <p:nvSpPr>
          <p:cNvPr id="405508" name="Rectangle 4"/>
          <p:cNvSpPr>
            <a:spLocks noGrp="1" noChangeArrowheads="1"/>
          </p:cNvSpPr>
          <p:nvPr>
            <p:ph type="ftr" sz="quarter" idx="2"/>
          </p:nvPr>
        </p:nvSpPr>
        <p:spPr bwMode="auto">
          <a:xfrm>
            <a:off x="0" y="8539163"/>
            <a:ext cx="307816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7" rIns="93315" bIns="46657" numCol="1" anchor="b" anchorCtr="0" compatLnSpc="1">
            <a:prstTxWarp prst="textNoShape">
              <a:avLst/>
            </a:prstTxWarp>
          </a:bodyPr>
          <a:lstStyle>
            <a:lvl1pPr algn="l" defTabSz="933450">
              <a:defRPr sz="1200"/>
            </a:lvl1pPr>
          </a:lstStyle>
          <a:p>
            <a:endParaRPr lang="en-US" altLang="en-US"/>
          </a:p>
        </p:txBody>
      </p:sp>
      <p:sp>
        <p:nvSpPr>
          <p:cNvPr id="405509" name="Rectangle 5"/>
          <p:cNvSpPr>
            <a:spLocks noGrp="1" noChangeArrowheads="1"/>
          </p:cNvSpPr>
          <p:nvPr>
            <p:ph type="sldNum" sz="quarter" idx="3"/>
          </p:nvPr>
        </p:nvSpPr>
        <p:spPr bwMode="auto">
          <a:xfrm>
            <a:off x="4022725" y="8539163"/>
            <a:ext cx="307816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7" rIns="93315" bIns="46657" numCol="1" anchor="b" anchorCtr="0" compatLnSpc="1">
            <a:prstTxWarp prst="textNoShape">
              <a:avLst/>
            </a:prstTxWarp>
          </a:bodyPr>
          <a:lstStyle>
            <a:lvl1pPr algn="r" defTabSz="933450">
              <a:defRPr sz="1200"/>
            </a:lvl1pPr>
          </a:lstStyle>
          <a:p>
            <a:fld id="{2465F3E4-7A2F-4078-A862-3B5A4E6D85C9}" type="slidenum">
              <a:rPr lang="en-US" altLang="en-US"/>
              <a:pPr/>
              <a:t>‹#›</a:t>
            </a:fld>
            <a:endParaRPr lang="en-US" altLang="en-US"/>
          </a:p>
        </p:txBody>
      </p:sp>
    </p:spTree>
    <p:extLst>
      <p:ext uri="{BB962C8B-B14F-4D97-AF65-F5344CB8AC3E}">
        <p14:creationId xmlns:p14="http://schemas.microsoft.com/office/powerpoint/2010/main" val="2604914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4322" name="Rectangle 2"/>
          <p:cNvSpPr>
            <a:spLocks noGrp="1" noChangeArrowheads="1"/>
          </p:cNvSpPr>
          <p:nvPr>
            <p:ph type="hdr" sz="quarter"/>
          </p:nvPr>
        </p:nvSpPr>
        <p:spPr bwMode="auto">
          <a:xfrm>
            <a:off x="0"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824323" name="Rectangle 3"/>
          <p:cNvSpPr>
            <a:spLocks noGrp="1" noChangeArrowheads="1"/>
          </p:cNvSpPr>
          <p:nvPr>
            <p:ph type="dt" idx="1"/>
          </p:nvPr>
        </p:nvSpPr>
        <p:spPr bwMode="auto">
          <a:xfrm>
            <a:off x="4022725"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24324" name="Rectangle 4"/>
          <p:cNvSpPr>
            <a:spLocks noGrp="1" noRot="1" noChangeAspect="1" noChangeArrowheads="1" noTextEdit="1"/>
          </p:cNvSpPr>
          <p:nvPr>
            <p:ph type="sldImg" idx="2"/>
          </p:nvPr>
        </p:nvSpPr>
        <p:spPr bwMode="auto">
          <a:xfrm>
            <a:off x="1303338" y="674688"/>
            <a:ext cx="4495800" cy="33718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24325" name="Rectangle 5"/>
          <p:cNvSpPr>
            <a:spLocks noGrp="1" noChangeArrowheads="1"/>
          </p:cNvSpPr>
          <p:nvPr>
            <p:ph type="body" sz="quarter" idx="3"/>
          </p:nvPr>
        </p:nvSpPr>
        <p:spPr bwMode="auto">
          <a:xfrm>
            <a:off x="709613" y="4270375"/>
            <a:ext cx="5683250" cy="404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24326" name="Rectangle 6"/>
          <p:cNvSpPr>
            <a:spLocks noGrp="1" noChangeArrowheads="1"/>
          </p:cNvSpPr>
          <p:nvPr>
            <p:ph type="ftr" sz="quarter" idx="4"/>
          </p:nvPr>
        </p:nvSpPr>
        <p:spPr bwMode="auto">
          <a:xfrm>
            <a:off x="0"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824327" name="Rectangle 7"/>
          <p:cNvSpPr>
            <a:spLocks noGrp="1" noChangeArrowheads="1"/>
          </p:cNvSpPr>
          <p:nvPr>
            <p:ph type="sldNum" sz="quarter" idx="5"/>
          </p:nvPr>
        </p:nvSpPr>
        <p:spPr bwMode="auto">
          <a:xfrm>
            <a:off x="4022725"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A8B96BB-3444-4770-996D-43FE84461249}" type="slidenum">
              <a:rPr lang="en-US" altLang="en-US"/>
              <a:pPr/>
              <a:t>‹#›</a:t>
            </a:fld>
            <a:endParaRPr lang="en-US" altLang="en-US"/>
          </a:p>
        </p:txBody>
      </p:sp>
    </p:spTree>
    <p:extLst>
      <p:ext uri="{BB962C8B-B14F-4D97-AF65-F5344CB8AC3E}">
        <p14:creationId xmlns:p14="http://schemas.microsoft.com/office/powerpoint/2010/main" val="24461004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636E0-F8D1-428B-9CC9-9D6F2A8354E8}" type="slidenum">
              <a:rPr lang="en-US" altLang="en-US"/>
              <a:pPr/>
              <a:t>1</a:t>
            </a:fld>
            <a:endParaRPr lang="en-US" altLang="en-US"/>
          </a:p>
        </p:txBody>
      </p:sp>
      <p:sp>
        <p:nvSpPr>
          <p:cNvPr id="835586" name="Rectangle 2"/>
          <p:cNvSpPr>
            <a:spLocks noGrp="1" noRot="1" noChangeAspect="1" noChangeArrowheads="1" noTextEdit="1"/>
          </p:cNvSpPr>
          <p:nvPr>
            <p:ph type="sldImg"/>
          </p:nvPr>
        </p:nvSpPr>
        <p:spPr>
          <a:ln/>
        </p:spPr>
      </p:sp>
      <p:sp>
        <p:nvSpPr>
          <p:cNvPr id="8355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6EB89F-655F-4593-8995-0519C79489D4}" type="slidenum">
              <a:rPr lang="en-US" altLang="en-US"/>
              <a:pPr/>
              <a:t>2</a:t>
            </a:fld>
            <a:endParaRPr lang="en-US" altLang="en-US"/>
          </a:p>
        </p:txBody>
      </p:sp>
      <p:sp>
        <p:nvSpPr>
          <p:cNvPr id="1113090" name="Rectangle 2"/>
          <p:cNvSpPr>
            <a:spLocks noGrp="1" noRot="1" noChangeAspect="1" noChangeArrowheads="1" noTextEdit="1"/>
          </p:cNvSpPr>
          <p:nvPr>
            <p:ph type="sldImg"/>
          </p:nvPr>
        </p:nvSpPr>
        <p:spPr>
          <a:ln/>
        </p:spPr>
      </p:sp>
      <p:sp>
        <p:nvSpPr>
          <p:cNvPr id="1113091" name="Rectangle 3"/>
          <p:cNvSpPr>
            <a:spLocks noGrp="1" noChangeArrowheads="1"/>
          </p:cNvSpPr>
          <p:nvPr>
            <p:ph type="body" idx="1"/>
          </p:nvPr>
        </p:nvSpPr>
        <p:spPr/>
        <p:txBody>
          <a:bodyPr/>
          <a:lstStyle/>
          <a:p>
            <a:pPr marL="228600" indent="-228600"/>
            <a:r>
              <a:rPr lang="en-US" altLang="en-US" dirty="0"/>
              <a:t>What are the purposes of the first two paragraphs of the article?  What information is being conveyed?</a:t>
            </a:r>
          </a:p>
          <a:p>
            <a:pPr marL="685800" lvl="1" indent="-228600"/>
            <a:r>
              <a:rPr lang="en-US" altLang="en-US" dirty="0"/>
              <a:t>Captures interest</a:t>
            </a:r>
          </a:p>
          <a:p>
            <a:pPr marL="685800" lvl="1" indent="-228600"/>
            <a:r>
              <a:rPr lang="en-US" altLang="en-US" dirty="0"/>
              <a:t>Research question</a:t>
            </a:r>
          </a:p>
          <a:p>
            <a:pPr marL="685800" lvl="1" indent="-228600"/>
            <a:r>
              <a:rPr lang="en-US" altLang="en-US" dirty="0"/>
              <a:t>Highlights what has been done before and why modern empirical studies were needed to test the heat hypothesis.</a:t>
            </a:r>
          </a:p>
          <a:p>
            <a:pPr marL="685800" lvl="1" indent="-228600"/>
            <a:r>
              <a:rPr lang="en-US" altLang="en-US" dirty="0"/>
              <a:t>Defines key terms</a:t>
            </a:r>
          </a:p>
          <a:p>
            <a:pPr marL="685800" lvl="1" indent="-228600"/>
            <a:r>
              <a:rPr lang="en-US" altLang="en-US" dirty="0"/>
              <a:t>NOTE:  research question is appropriately narrow.  Not concerned with ALL the possible cause of aggressive behavior.  Focuses on a single aspect: heat.</a:t>
            </a:r>
          </a:p>
          <a:p>
            <a:pPr marL="228600" indent="-228600"/>
            <a:r>
              <a:rPr lang="en-US" altLang="en-US" dirty="0"/>
              <a:t>What is the general organization of the middle section of the article (pp. 33, beginning with “Modern Studies of the Heat Hypothesis” – 36)?  How are these related to the thesis?</a:t>
            </a:r>
          </a:p>
          <a:p>
            <a:pPr marL="685800" lvl="1" indent="-228600"/>
            <a:r>
              <a:rPr lang="en-US" altLang="en-US" dirty="0"/>
              <a:t>Reviews evidence of heat hypothesis in a variety of settings (i.e., field studies).  Within this topic, further subdivides into geography studies and time studies.  Contrasts heat hypothesis evidence with competing explanations.</a:t>
            </a:r>
          </a:p>
          <a:p>
            <a:pPr marL="685800" lvl="1" indent="-228600"/>
            <a:r>
              <a:rPr lang="en-US" altLang="en-US" dirty="0"/>
              <a:t>Reviews experimental evidence testing the heat hypothesis.</a:t>
            </a:r>
          </a:p>
          <a:p>
            <a:pPr marL="685800" lvl="1" indent="-228600"/>
            <a:r>
              <a:rPr lang="en-US" altLang="en-US" dirty="0"/>
              <a:t>Review experimental studies that focus on aggressive impulses (vs. aggressive behaviors).</a:t>
            </a:r>
          </a:p>
          <a:p>
            <a:pPr marL="685800" lvl="1" indent="-228600"/>
            <a:r>
              <a:rPr lang="en-US" altLang="en-US" dirty="0"/>
              <a:t>Describes possible reason why heat causes aggressive behavior (discomfort).</a:t>
            </a:r>
          </a:p>
          <a:p>
            <a:pPr marL="228600" indent="-228600"/>
            <a:r>
              <a:rPr lang="en-US" altLang="en-US" dirty="0"/>
              <a:t>Why is author’s organization effective?</a:t>
            </a:r>
          </a:p>
          <a:p>
            <a:pPr marL="685800" lvl="1" indent="-228600"/>
            <a:r>
              <a:rPr lang="en-US" altLang="en-US" dirty="0"/>
              <a:t>correlational: geography (field studies) </a:t>
            </a:r>
            <a:r>
              <a:rPr lang="en-US" altLang="en-US" dirty="0">
                <a:sym typeface="Wingdings" pitchFamily="2" charset="2"/>
              </a:rPr>
              <a:t></a:t>
            </a:r>
            <a:r>
              <a:rPr lang="en-US" altLang="en-US" dirty="0"/>
              <a:t> correlational: time (field studies) </a:t>
            </a:r>
            <a:r>
              <a:rPr lang="en-US" altLang="en-US" dirty="0">
                <a:sym typeface="Wingdings" pitchFamily="2" charset="2"/>
              </a:rPr>
              <a:t></a:t>
            </a:r>
            <a:r>
              <a:rPr lang="en-US" altLang="en-US" dirty="0"/>
              <a:t> experimental (lab studies) </a:t>
            </a:r>
            <a:r>
              <a:rPr lang="en-US" altLang="en-US" dirty="0">
                <a:sym typeface="Wingdings" pitchFamily="2" charset="2"/>
              </a:rPr>
              <a:t></a:t>
            </a:r>
            <a:r>
              <a:rPr lang="en-US" altLang="en-US" dirty="0"/>
              <a:t> Underlying psychological processes</a:t>
            </a:r>
          </a:p>
          <a:p>
            <a:pPr marL="685800" lvl="1" indent="-228600"/>
            <a:r>
              <a:rPr lang="en-US" altLang="en-US" dirty="0"/>
              <a:t>Establishes association of heat and violence in a variety of contexts </a:t>
            </a:r>
            <a:r>
              <a:rPr lang="en-US" altLang="en-US" dirty="0">
                <a:sym typeface="Wingdings" pitchFamily="2" charset="2"/>
              </a:rPr>
              <a:t></a:t>
            </a:r>
            <a:r>
              <a:rPr lang="en-US" altLang="en-US" dirty="0"/>
              <a:t> Becomes more specific by focusing on work aimed at testing a causal relationship </a:t>
            </a:r>
            <a:r>
              <a:rPr lang="en-US" altLang="en-US" dirty="0">
                <a:sym typeface="Wingdings" pitchFamily="2" charset="2"/>
              </a:rPr>
              <a:t></a:t>
            </a:r>
            <a:r>
              <a:rPr lang="en-US" altLang="en-US" dirty="0"/>
              <a:t> once heat hypothesis is established, can talk about why the heat and violence are causally linked.</a:t>
            </a:r>
          </a:p>
          <a:p>
            <a:pPr marL="228600" indent="-228600"/>
            <a:r>
              <a:rPr lang="en-US" altLang="en-US" b="1" dirty="0"/>
              <a:t>Question:  could have organized differently.</a:t>
            </a:r>
            <a:endParaRPr lang="en-US" altLang="en-US" dirty="0"/>
          </a:p>
          <a:p>
            <a:pPr marL="685800" lvl="1" indent="-228600"/>
            <a:r>
              <a:rPr lang="en-US" altLang="en-US" dirty="0"/>
              <a:t>Why not chronological?  Would not be organized around specific subtopics.</a:t>
            </a:r>
          </a:p>
          <a:p>
            <a:pPr marL="685800" lvl="1" indent="-228600"/>
            <a:r>
              <a:rPr lang="en-US" altLang="en-US" dirty="0"/>
              <a:t>Why not Underlying psychological processes </a:t>
            </a:r>
            <a:r>
              <a:rPr lang="en-US" altLang="en-US" dirty="0">
                <a:sym typeface="Wingdings" pitchFamily="2" charset="2"/>
              </a:rPr>
              <a:t></a:t>
            </a:r>
            <a:r>
              <a:rPr lang="en-US" altLang="en-US" dirty="0"/>
              <a:t> correlational: geography (field studies) </a:t>
            </a:r>
            <a:r>
              <a:rPr lang="en-US" altLang="en-US" dirty="0">
                <a:sym typeface="Wingdings" pitchFamily="2" charset="2"/>
              </a:rPr>
              <a:t></a:t>
            </a:r>
            <a:r>
              <a:rPr lang="en-US" altLang="en-US" dirty="0"/>
              <a:t> experimental (lab studies) </a:t>
            </a:r>
            <a:r>
              <a:rPr lang="en-US" altLang="en-US" dirty="0">
                <a:sym typeface="Wingdings" pitchFamily="2" charset="2"/>
              </a:rPr>
              <a:t></a:t>
            </a:r>
            <a:r>
              <a:rPr lang="en-US" altLang="en-US" dirty="0"/>
              <a:t> correlational: time (field studies)?</a:t>
            </a:r>
          </a:p>
          <a:p>
            <a:pPr marL="685800" lvl="1" indent="-228600"/>
            <a:r>
              <a:rPr lang="en-US" altLang="en-US" dirty="0"/>
              <a:t>Does not flow neatly.  Ideas jumping all around.</a:t>
            </a:r>
          </a:p>
          <a:p>
            <a:pPr marL="228600" indent="-228600"/>
            <a:r>
              <a:rPr lang="en-US" altLang="en-US" dirty="0"/>
              <a:t>What are the purposes of the last few paragraphs of the article (pp. 36 – 37)?</a:t>
            </a:r>
          </a:p>
          <a:p>
            <a:pPr marL="685800" lvl="1" indent="-228600"/>
            <a:r>
              <a:rPr lang="en-US" altLang="en-US" dirty="0"/>
              <a:t>Summarize main points</a:t>
            </a:r>
          </a:p>
          <a:p>
            <a:pPr marL="685800" lvl="1" indent="-228600"/>
            <a:r>
              <a:rPr lang="en-US" altLang="en-US" dirty="0"/>
              <a:t>Highlight what we still don’t know</a:t>
            </a:r>
          </a:p>
          <a:p>
            <a:pPr marL="685800" lvl="1" indent="-228600"/>
            <a:r>
              <a:rPr lang="en-US" altLang="en-US" dirty="0"/>
              <a:t>Highlight implications: why does this body of research establishing the heat hypothesis matter?</a:t>
            </a:r>
          </a:p>
          <a:p>
            <a:pPr marL="228600" indent="-228600"/>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finished. Done. Complete. Don't try to bring in new points …Simplicity is best for a clear, convincing message..</a:t>
            </a:r>
          </a:p>
        </p:txBody>
      </p:sp>
      <p:sp>
        <p:nvSpPr>
          <p:cNvPr id="4" name="Slide Number Placeholder 3"/>
          <p:cNvSpPr>
            <a:spLocks noGrp="1"/>
          </p:cNvSpPr>
          <p:nvPr>
            <p:ph type="sldNum" sz="quarter" idx="5"/>
          </p:nvPr>
        </p:nvSpPr>
        <p:spPr/>
        <p:txBody>
          <a:bodyPr/>
          <a:lstStyle/>
          <a:p>
            <a:fld id="{BA8B96BB-3444-4770-996D-43FE84461249}" type="slidenum">
              <a:rPr lang="en-US" altLang="en-US" smtClean="0"/>
              <a:pPr/>
              <a:t>9</a:t>
            </a:fld>
            <a:endParaRPr lang="en-US" altLang="en-US"/>
          </a:p>
        </p:txBody>
      </p:sp>
    </p:spTree>
    <p:extLst>
      <p:ext uri="{BB962C8B-B14F-4D97-AF65-F5344CB8AC3E}">
        <p14:creationId xmlns:p14="http://schemas.microsoft.com/office/powerpoint/2010/main" val="1896617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26294B-1488-4770-A247-93822A1972FF}" type="slidenum">
              <a:rPr lang="en-US" altLang="en-US"/>
              <a:pPr/>
              <a:t>11</a:t>
            </a:fld>
            <a:endParaRPr lang="en-US" altLang="en-US"/>
          </a:p>
        </p:txBody>
      </p:sp>
      <p:sp>
        <p:nvSpPr>
          <p:cNvPr id="1119234" name="Rectangle 2"/>
          <p:cNvSpPr>
            <a:spLocks noGrp="1" noRot="1" noChangeAspect="1" noChangeArrowheads="1" noTextEdit="1"/>
          </p:cNvSpPr>
          <p:nvPr>
            <p:ph type="sldImg"/>
          </p:nvPr>
        </p:nvSpPr>
        <p:spPr>
          <a:ln/>
        </p:spPr>
      </p:sp>
      <p:sp>
        <p:nvSpPr>
          <p:cNvPr id="1119235" name="Rectangle 3"/>
          <p:cNvSpPr>
            <a:spLocks noGrp="1" noChangeArrowheads="1"/>
          </p:cNvSpPr>
          <p:nvPr>
            <p:ph type="body" idx="1"/>
          </p:nvPr>
        </p:nvSpPr>
        <p:spPr>
          <a:xfrm>
            <a:off x="730250" y="4559300"/>
            <a:ext cx="5854700" cy="4321175"/>
          </a:xfrm>
        </p:spPr>
        <p:txBody>
          <a:bodyPr/>
          <a:lstStyle/>
          <a:p>
            <a:r>
              <a:rPr lang="en-US" altLang="en-US" b="1" dirty="0"/>
              <a:t>Now, answer these questions again.  Answer, to the best of your knowledge, the following questions on a sheet of paper.  Please write clearly, legibly.</a:t>
            </a:r>
          </a:p>
          <a:p>
            <a:endParaRPr lang="en-US" altLang="en-US" b="1" dirty="0"/>
          </a:p>
          <a:p>
            <a:r>
              <a:rPr lang="en-US" altLang="en-US" b="1" dirty="0"/>
              <a:t>What is APA style?</a:t>
            </a:r>
          </a:p>
          <a:p>
            <a:endParaRPr lang="en-US" altLang="en-US" dirty="0"/>
          </a:p>
          <a:p>
            <a:r>
              <a:rPr lang="en-US" altLang="en-US" b="1" dirty="0"/>
              <a:t>Why do we need APA style?</a:t>
            </a:r>
          </a:p>
          <a:p>
            <a:endParaRPr lang="en-US" altLang="en-US" b="1" dirty="0"/>
          </a:p>
          <a:p>
            <a:r>
              <a:rPr lang="en-US" altLang="en-US" b="1" dirty="0"/>
              <a:t>Read APA Manual p. xiii</a:t>
            </a:r>
          </a:p>
          <a:p>
            <a:endParaRPr lang="en-US" altLang="en-US" b="1" dirty="0"/>
          </a:p>
          <a:p>
            <a:r>
              <a:rPr lang="en-US" altLang="en-US" b="1" dirty="0"/>
              <a:t>What is APA style?</a:t>
            </a:r>
            <a:endParaRPr lang="en-US" altLang="en-US" dirty="0"/>
          </a:p>
          <a:p>
            <a:r>
              <a:rPr lang="en-US" altLang="en-US" dirty="0"/>
              <a:t>The standard rules, conventions, and guidelines used by psychologists (including psychology majors) when doing academic writing:  class papers to theses and dissertations to professional manuscripts.</a:t>
            </a:r>
          </a:p>
          <a:p>
            <a:r>
              <a:rPr lang="en-US" altLang="en-US" dirty="0"/>
              <a:t>First developed in 1928.  Has changed over time.</a:t>
            </a:r>
          </a:p>
          <a:p>
            <a:endParaRPr lang="en-US" altLang="en-US" b="1" dirty="0"/>
          </a:p>
          <a:p>
            <a:r>
              <a:rPr lang="en-US" altLang="en-US" b="1" dirty="0"/>
              <a:t>Emphasis on clear communication:</a:t>
            </a:r>
            <a:endParaRPr lang="en-US" altLang="en-US" dirty="0"/>
          </a:p>
          <a:p>
            <a:r>
              <a:rPr lang="en-US" altLang="en-US" dirty="0"/>
              <a:t>Orderly presentation of ideas…logical organization</a:t>
            </a:r>
          </a:p>
          <a:p>
            <a:r>
              <a:rPr lang="en-US" altLang="en-US" dirty="0"/>
              <a:t>Clarity and precision…using the correct words</a:t>
            </a:r>
          </a:p>
          <a:p>
            <a:r>
              <a:rPr lang="en-US" altLang="en-US" dirty="0"/>
              <a:t>Directness and economy of expression…versus using a lot flowery phrases</a:t>
            </a:r>
          </a:p>
          <a:p>
            <a:r>
              <a:rPr lang="en-US" altLang="en-US" dirty="0"/>
              <a:t>Tone…professional versus casual, chatty</a:t>
            </a:r>
          </a:p>
          <a:p>
            <a:endParaRPr lang="en-US" altLang="en-US" b="1" dirty="0"/>
          </a:p>
          <a:p>
            <a:r>
              <a:rPr lang="en-US" altLang="en-US" b="1" dirty="0"/>
              <a:t>Why do we need APA style?</a:t>
            </a:r>
          </a:p>
          <a:p>
            <a:endParaRPr lang="en-US" altLang="en-US" b="1" dirty="0"/>
          </a:p>
          <a:p>
            <a:r>
              <a:rPr lang="en-US" altLang="en-US" b="1" dirty="0"/>
              <a:t>Enable psychologists to communicate with one another in a standard way:</a:t>
            </a:r>
            <a:endParaRPr lang="en-US" altLang="en-US" dirty="0"/>
          </a:p>
          <a:p>
            <a:r>
              <a:rPr lang="en-US" altLang="en-US" dirty="0"/>
              <a:t>No surprises.  No distractions.</a:t>
            </a:r>
          </a:p>
          <a:p>
            <a:r>
              <a:rPr lang="en-US" altLang="en-US" dirty="0"/>
              <a:t>We need to know what to expect from an article or paper:</a:t>
            </a:r>
          </a:p>
          <a:p>
            <a:r>
              <a:rPr lang="en-US" altLang="en-US" dirty="0"/>
              <a:t>where to find certain kinds of information.</a:t>
            </a:r>
          </a:p>
          <a:p>
            <a:r>
              <a:rPr lang="en-US" altLang="en-US" dirty="0"/>
              <a:t>How information is presented.</a:t>
            </a:r>
          </a:p>
          <a:p>
            <a:endParaRPr lang="en-US" altLang="en-US" b="1" dirty="0"/>
          </a:p>
          <a:p>
            <a:r>
              <a:rPr lang="en-US" altLang="en-US" b="1" dirty="0"/>
              <a:t>Need a style that meets the need of scientific psychology and its practitioners:</a:t>
            </a:r>
            <a:endParaRPr lang="en-US" altLang="en-US" dirty="0"/>
          </a:p>
          <a:p>
            <a:r>
              <a:rPr lang="en-US" altLang="en-US" dirty="0"/>
              <a:t>How to describe research, methodology, statistical results, interpretations of results in a consistent way.</a:t>
            </a:r>
          </a:p>
          <a:p>
            <a:r>
              <a:rPr lang="en-US" altLang="en-US" dirty="0"/>
              <a:t>e.g., Statistical results not needed by </a:t>
            </a:r>
            <a:r>
              <a:rPr lang="en-US" altLang="en-US" dirty="0" err="1"/>
              <a:t>english</a:t>
            </a:r>
            <a:r>
              <a:rPr lang="en-US" altLang="en-US" dirty="0"/>
              <a:t> majors.</a:t>
            </a:r>
          </a:p>
          <a:p>
            <a:endParaRPr lang="en-US" altLang="en-US" b="1" dirty="0"/>
          </a:p>
          <a:p>
            <a:r>
              <a:rPr lang="en-US" altLang="en-US" b="1" dirty="0"/>
              <a:t>Need a style that helps psychologists efficiently process scientific information:</a:t>
            </a:r>
            <a:endParaRPr lang="en-US" altLang="en-US" dirty="0"/>
          </a:p>
          <a:p>
            <a:r>
              <a:rPr lang="en-US" altLang="en-US" dirty="0"/>
              <a:t>Need consistent, standard ways of writing</a:t>
            </a:r>
          </a:p>
          <a:p>
            <a:r>
              <a:rPr lang="en-US" altLang="en-US" dirty="0"/>
              <a:t>Standard must convey scientific information (hypotheses, etc.) efficiently</a:t>
            </a:r>
          </a:p>
          <a:p>
            <a:endParaRPr lang="en-US" altLang="en-US" b="1" dirty="0"/>
          </a:p>
          <a:p>
            <a:r>
              <a:rPr lang="en-US" altLang="en-US" b="1" dirty="0"/>
              <a:t>Improves writing</a:t>
            </a:r>
            <a:endParaRPr lang="en-US" altLang="en-US" dirty="0"/>
          </a:p>
          <a:p>
            <a:r>
              <a:rPr lang="en-US" altLang="en-US" dirty="0"/>
              <a:t>By following guidelines, our writing becomes more clear, concise, persuasive.</a:t>
            </a:r>
          </a:p>
          <a:p>
            <a:endParaRPr lang="en-US" altLang="en-US" dirty="0"/>
          </a:p>
          <a:p>
            <a:r>
              <a:rPr lang="en-US" altLang="en-US" b="1" dirty="0"/>
              <a:t>GO OVER GENERAL FORMAT OF APA MANUAL</a:t>
            </a:r>
          </a:p>
          <a:p>
            <a:r>
              <a:rPr lang="en-US" altLang="en-US" b="1" dirty="0"/>
              <a:t>Section # vs. page numbers</a:t>
            </a:r>
          </a:p>
          <a:p>
            <a:endParaRPr lang="en-US" altLang="en-US" b="1" dirty="0"/>
          </a:p>
          <a:p>
            <a:r>
              <a:rPr lang="en-US" altLang="en-US" b="1" dirty="0"/>
              <a:t>Most relevant for 100W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F0867-A0BD-4F5B-BC5F-F2826AB095AC}" type="slidenum">
              <a:rPr lang="en-US" altLang="en-US"/>
              <a:pPr/>
              <a:t>12</a:t>
            </a:fld>
            <a:endParaRPr lang="en-US" altLang="en-US"/>
          </a:p>
        </p:txBody>
      </p:sp>
      <p:sp>
        <p:nvSpPr>
          <p:cNvPr id="1129474" name="Rectangle 2"/>
          <p:cNvSpPr>
            <a:spLocks noGrp="1" noRot="1" noChangeAspect="1" noChangeArrowheads="1" noTextEdit="1"/>
          </p:cNvSpPr>
          <p:nvPr>
            <p:ph type="sldImg"/>
          </p:nvPr>
        </p:nvSpPr>
        <p:spPr>
          <a:ln/>
        </p:spPr>
      </p:sp>
      <p:sp>
        <p:nvSpPr>
          <p:cNvPr id="1129475" name="Rectangle 3"/>
          <p:cNvSpPr>
            <a:spLocks noGrp="1" noChangeArrowheads="1"/>
          </p:cNvSpPr>
          <p:nvPr>
            <p:ph type="body" idx="1"/>
          </p:nvPr>
        </p:nvSpPr>
        <p:spPr/>
        <p:txBody>
          <a:bodyPr/>
          <a:lstStyle/>
          <a:p>
            <a:pPr marL="228600" indent="-228600"/>
            <a:r>
              <a:rPr lang="en-US" altLang="en-US" dirty="0"/>
              <a:t>There are two ways that the author references other work in the text of the article.  What are they?</a:t>
            </a:r>
          </a:p>
          <a:p>
            <a:pPr marL="685800" lvl="1" indent="-228600"/>
            <a:r>
              <a:rPr lang="en-US" altLang="en-US" b="1" dirty="0"/>
              <a:t>APA Manual 3.94 – 3.103</a:t>
            </a:r>
            <a:endParaRPr lang="en-US" altLang="en-US" dirty="0"/>
          </a:p>
          <a:p>
            <a:pPr marL="685800" lvl="1" indent="-228600"/>
            <a:r>
              <a:rPr lang="en-US" altLang="en-US" b="1" dirty="0"/>
              <a:t>Emphasize concept</a:t>
            </a:r>
            <a:endParaRPr lang="en-US" altLang="en-US" dirty="0"/>
          </a:p>
          <a:p>
            <a:pPr marL="685800" lvl="1" indent="-228600"/>
            <a:r>
              <a:rPr lang="en-US" altLang="en-US" dirty="0"/>
              <a:t>Self-monitoring is a personality trait concerned with individual differences in the ability and motivation to regulate expressive behaviors in response to the social environment (Snyder, 1974; Snyder, 1987).  </a:t>
            </a:r>
          </a:p>
          <a:p>
            <a:pPr marL="685800" lvl="1" indent="-228600"/>
            <a:r>
              <a:rPr lang="en-US" altLang="en-US" b="1" dirty="0"/>
              <a:t>Highlights the Researcher (e.g., p. 36, Craig, 2001)</a:t>
            </a:r>
            <a:endParaRPr lang="en-US" altLang="en-US" dirty="0"/>
          </a:p>
          <a:p>
            <a:pPr marL="685800" lvl="1" indent="-228600"/>
            <a:r>
              <a:rPr lang="en-US" altLang="en-US" dirty="0"/>
              <a:t>Snyder (1974) proposed the construct of </a:t>
            </a:r>
            <a:r>
              <a:rPr lang="en-US" altLang="en-US" i="1" dirty="0"/>
              <a:t>self-monitoring</a:t>
            </a:r>
            <a:r>
              <a:rPr lang="en-US" altLang="en-US" dirty="0"/>
              <a:t>: individual differences in the ability and motivation to regulate expressive behaviors in response to the social environment</a:t>
            </a:r>
          </a:p>
          <a:p>
            <a:pPr marL="685800" lvl="1" indent="-228600"/>
            <a:endParaRPr lang="en-US" altLang="en-US" dirty="0"/>
          </a:p>
          <a:p>
            <a:pPr marL="228600" indent="-228600"/>
            <a:r>
              <a:rPr lang="en-US" altLang="en-US" dirty="0"/>
              <a:t>Notice the headings used in the article.  What is the purpose of these headings?</a:t>
            </a:r>
          </a:p>
          <a:p>
            <a:pPr marL="685800" lvl="1" indent="-228600"/>
            <a:r>
              <a:rPr lang="en-US" altLang="en-US" dirty="0"/>
              <a:t>Tells reader quickly the general organization of the article and allows reader to skim and find information quickly</a:t>
            </a:r>
          </a:p>
          <a:p>
            <a:pPr marL="685800" lvl="1" indent="-228600"/>
            <a:r>
              <a:rPr lang="en-US" altLang="en-US" dirty="0"/>
              <a:t>Tells reader major sections (e.g., Modern studies), subsections (e.g., Field studies)</a:t>
            </a:r>
          </a:p>
          <a:p>
            <a:pPr marL="685800" lvl="1" indent="-228600"/>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B1C22A-4DCC-4BBC-AEB2-60725313EA1E}" type="slidenum">
              <a:rPr lang="en-US" altLang="en-US"/>
              <a:pPr/>
              <a:t>15</a:t>
            </a:fld>
            <a:endParaRPr lang="en-US" altLang="en-US"/>
          </a:p>
        </p:txBody>
      </p:sp>
      <p:sp>
        <p:nvSpPr>
          <p:cNvPr id="1125378" name="Rectangle 2"/>
          <p:cNvSpPr>
            <a:spLocks noGrp="1" noRot="1" noChangeAspect="1" noChangeArrowheads="1" noTextEdit="1"/>
          </p:cNvSpPr>
          <p:nvPr>
            <p:ph type="sldImg"/>
          </p:nvPr>
        </p:nvSpPr>
        <p:spPr>
          <a:ln/>
        </p:spPr>
      </p:sp>
      <p:sp>
        <p:nvSpPr>
          <p:cNvPr id="1125379" name="Rectangle 3"/>
          <p:cNvSpPr>
            <a:spLocks noGrp="1" noChangeArrowheads="1"/>
          </p:cNvSpPr>
          <p:nvPr>
            <p:ph type="body" idx="1"/>
          </p:nvPr>
        </p:nvSpPr>
        <p:spPr/>
        <p:txBody>
          <a:bodyPr/>
          <a:lstStyle/>
          <a:p>
            <a:r>
              <a:rPr lang="en-US" altLang="en-US" b="1"/>
              <a:t>Summary</a:t>
            </a:r>
            <a:endParaRPr lang="en-US" altLang="en-US"/>
          </a:p>
          <a:p>
            <a:r>
              <a:rPr lang="en-US" altLang="en-US"/>
              <a:t>Literature reviews tell us what we know about a particular topic.  Raise a question provides an answer to the question based on empirical studies.</a:t>
            </a:r>
          </a:p>
          <a:p>
            <a:r>
              <a:rPr lang="en-US" altLang="en-US"/>
              <a:t>Heart of the literature review are descriptions, interpretations, and evaluations of research related to the topic.</a:t>
            </a:r>
          </a:p>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068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150682" name="Rectangle 154"/>
          <p:cNvSpPr>
            <a:spLocks noGrp="1" noChangeArrowheads="1"/>
          </p:cNvSpPr>
          <p:nvPr>
            <p:ph type="subTitle" sz="quarter" idx="1"/>
          </p:nvPr>
        </p:nvSpPr>
        <p:spPr>
          <a:xfrm>
            <a:off x="1371600" y="3886200"/>
            <a:ext cx="6400800" cy="1143000"/>
          </a:xfrm>
          <a:solidFill>
            <a:srgbClr val="FFFF99"/>
          </a:solidFill>
        </p:spPr>
        <p:txBody>
          <a:bodyPr/>
          <a:lstStyle>
            <a:lvl1pPr marL="0" indent="0" algn="ctr">
              <a:buFontTx/>
              <a:buNone/>
              <a:defRPr/>
            </a:lvl1pPr>
          </a:lstStyle>
          <a:p>
            <a:pPr lvl="0"/>
            <a:r>
              <a:rPr lang="en-US" altLang="en-US" noProof="0"/>
              <a:t>Click to edit Master subtitle style</a:t>
            </a:r>
          </a:p>
        </p:txBody>
      </p:sp>
      <p:sp>
        <p:nvSpPr>
          <p:cNvPr id="150683"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C0C0C0"/>
                  </a:outerShdw>
                </a:effectLst>
                <a:latin typeface="+mj-lt"/>
              </a:defRPr>
            </a:lvl1pPr>
          </a:lstStyle>
          <a:p>
            <a:endParaRPr lang="en-US" altLang="en-US"/>
          </a:p>
        </p:txBody>
      </p:sp>
      <p:sp>
        <p:nvSpPr>
          <p:cNvPr id="150684"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C0C0C0"/>
                  </a:outerShdw>
                </a:effectLst>
                <a:latin typeface="+mj-lt"/>
              </a:defRPr>
            </a:lvl1pPr>
          </a:lstStyle>
          <a:p>
            <a:endParaRPr lang="en-US" altLang="en-US"/>
          </a:p>
        </p:txBody>
      </p:sp>
      <p:sp>
        <p:nvSpPr>
          <p:cNvPr id="150685"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C0C0C0"/>
                  </a:outerShdw>
                </a:effectLst>
                <a:latin typeface="+mj-lt"/>
              </a:defRPr>
            </a:lvl1pPr>
          </a:lstStyle>
          <a:p>
            <a:fld id="{F4444362-EDCA-4525-AC8E-1267A0AFE2F2}"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642CEC-E9A9-4A56-A3D3-F6AA466AB34A}" type="slidenum">
              <a:rPr lang="en-US" altLang="en-US"/>
              <a:pPr/>
              <a:t>‹#›</a:t>
            </a:fld>
            <a:endParaRPr lang="en-US" altLang="en-US"/>
          </a:p>
        </p:txBody>
      </p:sp>
    </p:spTree>
    <p:extLst>
      <p:ext uri="{BB962C8B-B14F-4D97-AF65-F5344CB8AC3E}">
        <p14:creationId xmlns:p14="http://schemas.microsoft.com/office/powerpoint/2010/main" val="1942652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6338"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04E3F99-BD98-4889-AAC1-1335661737FF}" type="slidenum">
              <a:rPr lang="en-US" altLang="en-US"/>
              <a:pPr/>
              <a:t>‹#›</a:t>
            </a:fld>
            <a:endParaRPr lang="en-US" altLang="en-US"/>
          </a:p>
        </p:txBody>
      </p:sp>
    </p:spTree>
    <p:extLst>
      <p:ext uri="{BB962C8B-B14F-4D97-AF65-F5344CB8AC3E}">
        <p14:creationId xmlns:p14="http://schemas.microsoft.com/office/powerpoint/2010/main" val="58575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DFD7E2-9747-4A5D-9DAA-5167379BA92C}" type="slidenum">
              <a:rPr lang="en-US" altLang="en-US"/>
              <a:pPr/>
              <a:t>‹#›</a:t>
            </a:fld>
            <a:endParaRPr lang="en-US" altLang="en-US"/>
          </a:p>
        </p:txBody>
      </p:sp>
    </p:spTree>
    <p:extLst>
      <p:ext uri="{BB962C8B-B14F-4D97-AF65-F5344CB8AC3E}">
        <p14:creationId xmlns:p14="http://schemas.microsoft.com/office/powerpoint/2010/main" val="352769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A22883-E303-41DD-8325-A1E978C90060}" type="slidenum">
              <a:rPr lang="en-US" altLang="en-US"/>
              <a:pPr/>
              <a:t>‹#›</a:t>
            </a:fld>
            <a:endParaRPr lang="en-US" altLang="en-US"/>
          </a:p>
        </p:txBody>
      </p:sp>
    </p:spTree>
    <p:extLst>
      <p:ext uri="{BB962C8B-B14F-4D97-AF65-F5344CB8AC3E}">
        <p14:creationId xmlns:p14="http://schemas.microsoft.com/office/powerpoint/2010/main" val="169028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137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16A40F8-295E-470B-8384-C90BF43A9CBB}" type="slidenum">
              <a:rPr lang="en-US" altLang="en-US"/>
              <a:pPr/>
              <a:t>‹#›</a:t>
            </a:fld>
            <a:endParaRPr lang="en-US" altLang="en-US"/>
          </a:p>
        </p:txBody>
      </p:sp>
    </p:spTree>
    <p:extLst>
      <p:ext uri="{BB962C8B-B14F-4D97-AF65-F5344CB8AC3E}">
        <p14:creationId xmlns:p14="http://schemas.microsoft.com/office/powerpoint/2010/main" val="314775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8B1A5DF-6E57-4904-BC1A-7907068978C1}" type="slidenum">
              <a:rPr lang="en-US" altLang="en-US"/>
              <a:pPr/>
              <a:t>‹#›</a:t>
            </a:fld>
            <a:endParaRPr lang="en-US" altLang="en-US"/>
          </a:p>
        </p:txBody>
      </p:sp>
    </p:spTree>
    <p:extLst>
      <p:ext uri="{BB962C8B-B14F-4D97-AF65-F5344CB8AC3E}">
        <p14:creationId xmlns:p14="http://schemas.microsoft.com/office/powerpoint/2010/main" val="137098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C38EE5D-3252-4819-8D90-857AC8E12442}" type="slidenum">
              <a:rPr lang="en-US" altLang="en-US"/>
              <a:pPr/>
              <a:t>‹#›</a:t>
            </a:fld>
            <a:endParaRPr lang="en-US" altLang="en-US"/>
          </a:p>
        </p:txBody>
      </p:sp>
    </p:spTree>
    <p:extLst>
      <p:ext uri="{BB962C8B-B14F-4D97-AF65-F5344CB8AC3E}">
        <p14:creationId xmlns:p14="http://schemas.microsoft.com/office/powerpoint/2010/main" val="557188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C4E9992-CE2E-4635-8523-C4C394FCE0A9}" type="slidenum">
              <a:rPr lang="en-US" altLang="en-US"/>
              <a:pPr/>
              <a:t>‹#›</a:t>
            </a:fld>
            <a:endParaRPr lang="en-US" altLang="en-US"/>
          </a:p>
        </p:txBody>
      </p:sp>
    </p:spTree>
    <p:extLst>
      <p:ext uri="{BB962C8B-B14F-4D97-AF65-F5344CB8AC3E}">
        <p14:creationId xmlns:p14="http://schemas.microsoft.com/office/powerpoint/2010/main" val="357747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4897B72-DA5F-4332-8BCF-2CFA3FAC4607}" type="slidenum">
              <a:rPr lang="en-US" altLang="en-US"/>
              <a:pPr/>
              <a:t>‹#›</a:t>
            </a:fld>
            <a:endParaRPr lang="en-US" altLang="en-US"/>
          </a:p>
        </p:txBody>
      </p:sp>
    </p:spTree>
    <p:extLst>
      <p:ext uri="{BB962C8B-B14F-4D97-AF65-F5344CB8AC3E}">
        <p14:creationId xmlns:p14="http://schemas.microsoft.com/office/powerpoint/2010/main" val="392622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FDE6C34-68EF-4357-A8BC-E64E0A20D178}" type="slidenum">
              <a:rPr lang="en-US" altLang="en-US"/>
              <a:pPr/>
              <a:t>‹#›</a:t>
            </a:fld>
            <a:endParaRPr lang="en-US" altLang="en-US"/>
          </a:p>
        </p:txBody>
      </p:sp>
    </p:spTree>
    <p:extLst>
      <p:ext uri="{BB962C8B-B14F-4D97-AF65-F5344CB8AC3E}">
        <p14:creationId xmlns:p14="http://schemas.microsoft.com/office/powerpoint/2010/main" val="1266870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9657" name="Rectangle 153"/>
          <p:cNvSpPr>
            <a:spLocks noGrp="1" noRot="1" noChangeArrowheads="1"/>
          </p:cNvSpPr>
          <p:nvPr>
            <p:ph type="title"/>
          </p:nvPr>
        </p:nvSpPr>
        <p:spPr bwMode="auto">
          <a:xfrm>
            <a:off x="301625" y="228600"/>
            <a:ext cx="8540750" cy="1143000"/>
          </a:xfrm>
          <a:prstGeom prst="rect">
            <a:avLst/>
          </a:prstGeom>
          <a:solidFill>
            <a:srgbClr val="FFFF99"/>
          </a:solidFill>
          <a:ln w="635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49658"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lvl1pPr>
          </a:lstStyle>
          <a:p>
            <a:endParaRPr lang="en-US" altLang="en-US"/>
          </a:p>
        </p:txBody>
      </p:sp>
      <p:sp>
        <p:nvSpPr>
          <p:cNvPr id="149659"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149660"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44B02396-F8E7-4EBB-964B-1981E22F507E}" type="slidenum">
              <a:rPr lang="en-US" altLang="en-US"/>
              <a:pPr/>
              <a:t>‹#›</a:t>
            </a:fld>
            <a:endParaRPr lang="en-US" altLang="en-US"/>
          </a:p>
        </p:txBody>
      </p:sp>
      <p:sp>
        <p:nvSpPr>
          <p:cNvPr id="149661" name="Rectangle 157"/>
          <p:cNvSpPr>
            <a:spLocks noGrp="1" noRot="1" noChangeArrowheads="1"/>
          </p:cNvSpPr>
          <p:nvPr>
            <p:ph type="body" idx="1"/>
          </p:nvPr>
        </p:nvSpPr>
        <p:spPr bwMode="auto">
          <a:xfrm>
            <a:off x="304800" y="1600200"/>
            <a:ext cx="8540750" cy="4498975"/>
          </a:xfrm>
          <a:prstGeom prst="rect">
            <a:avLst/>
          </a:prstGeom>
          <a:solidFill>
            <a:srgbClr val="99CCFF"/>
          </a:solidFill>
          <a:ln w="635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rtl="0" fontAlgn="base">
        <a:spcBef>
          <a:spcPct val="0"/>
        </a:spcBef>
        <a:spcAft>
          <a:spcPct val="0"/>
        </a:spcAft>
        <a:defRPr sz="4400" b="1">
          <a:solidFill>
            <a:srgbClr val="000000"/>
          </a:solidFill>
          <a:latin typeface="+mj-lt"/>
          <a:ea typeface="+mj-ea"/>
          <a:cs typeface="+mj-cs"/>
        </a:defRPr>
      </a:lvl1pPr>
      <a:lvl2pPr algn="ctr" rtl="0" fontAlgn="base">
        <a:spcBef>
          <a:spcPct val="0"/>
        </a:spcBef>
        <a:spcAft>
          <a:spcPct val="0"/>
        </a:spcAft>
        <a:defRPr sz="4400" b="1">
          <a:solidFill>
            <a:srgbClr val="000000"/>
          </a:solidFill>
          <a:latin typeface="Tahoma" charset="0"/>
        </a:defRPr>
      </a:lvl2pPr>
      <a:lvl3pPr algn="ctr" rtl="0" fontAlgn="base">
        <a:spcBef>
          <a:spcPct val="0"/>
        </a:spcBef>
        <a:spcAft>
          <a:spcPct val="0"/>
        </a:spcAft>
        <a:defRPr sz="4400" b="1">
          <a:solidFill>
            <a:srgbClr val="000000"/>
          </a:solidFill>
          <a:latin typeface="Tahoma" charset="0"/>
        </a:defRPr>
      </a:lvl3pPr>
      <a:lvl4pPr algn="ctr" rtl="0" fontAlgn="base">
        <a:spcBef>
          <a:spcPct val="0"/>
        </a:spcBef>
        <a:spcAft>
          <a:spcPct val="0"/>
        </a:spcAft>
        <a:defRPr sz="4400" b="1">
          <a:solidFill>
            <a:srgbClr val="000000"/>
          </a:solidFill>
          <a:latin typeface="Tahoma" charset="0"/>
        </a:defRPr>
      </a:lvl4pPr>
      <a:lvl5pPr algn="ctr" rtl="0" fontAlgn="base">
        <a:spcBef>
          <a:spcPct val="0"/>
        </a:spcBef>
        <a:spcAft>
          <a:spcPct val="0"/>
        </a:spcAft>
        <a:defRPr sz="4400" b="1">
          <a:solidFill>
            <a:srgbClr val="000000"/>
          </a:solidFill>
          <a:latin typeface="Tahoma" charset="0"/>
        </a:defRPr>
      </a:lvl5pPr>
      <a:lvl6pPr marL="457200" algn="ctr" rtl="0" fontAlgn="base">
        <a:spcBef>
          <a:spcPct val="0"/>
        </a:spcBef>
        <a:spcAft>
          <a:spcPct val="0"/>
        </a:spcAft>
        <a:defRPr sz="4400" b="1">
          <a:solidFill>
            <a:srgbClr val="000000"/>
          </a:solidFill>
          <a:latin typeface="Tahoma" charset="0"/>
        </a:defRPr>
      </a:lvl6pPr>
      <a:lvl7pPr marL="914400" algn="ctr" rtl="0" fontAlgn="base">
        <a:spcBef>
          <a:spcPct val="0"/>
        </a:spcBef>
        <a:spcAft>
          <a:spcPct val="0"/>
        </a:spcAft>
        <a:defRPr sz="4400" b="1">
          <a:solidFill>
            <a:srgbClr val="000000"/>
          </a:solidFill>
          <a:latin typeface="Tahoma" charset="0"/>
        </a:defRPr>
      </a:lvl7pPr>
      <a:lvl8pPr marL="1371600" algn="ctr" rtl="0" fontAlgn="base">
        <a:spcBef>
          <a:spcPct val="0"/>
        </a:spcBef>
        <a:spcAft>
          <a:spcPct val="0"/>
        </a:spcAft>
        <a:defRPr sz="4400" b="1">
          <a:solidFill>
            <a:srgbClr val="000000"/>
          </a:solidFill>
          <a:latin typeface="Tahoma" charset="0"/>
        </a:defRPr>
      </a:lvl8pPr>
      <a:lvl9pPr marL="1828800" algn="ctr" rtl="0" fontAlgn="base">
        <a:spcBef>
          <a:spcPct val="0"/>
        </a:spcBef>
        <a:spcAft>
          <a:spcPct val="0"/>
        </a:spcAft>
        <a:defRPr sz="4400" b="1">
          <a:solidFill>
            <a:srgbClr val="000000"/>
          </a:solidFill>
          <a:latin typeface="Tahoma" charset="0"/>
        </a:defRPr>
      </a:lvl9pPr>
    </p:titleStyle>
    <p:bodyStyle>
      <a:lvl1pPr marL="342900" indent="-342900" algn="l" rtl="0" fontAlgn="base">
        <a:spcBef>
          <a:spcPct val="20000"/>
        </a:spcBef>
        <a:spcAft>
          <a:spcPct val="0"/>
        </a:spcAft>
        <a:buClr>
          <a:srgbClr val="000000"/>
        </a:buClr>
        <a:buSzPct val="120000"/>
        <a:buChar char="•"/>
        <a:defRPr sz="3200" b="1">
          <a:solidFill>
            <a:srgbClr val="000000"/>
          </a:solidFill>
          <a:latin typeface="+mn-lt"/>
          <a:ea typeface="+mn-ea"/>
          <a:cs typeface="+mn-cs"/>
        </a:defRPr>
      </a:lvl1pPr>
      <a:lvl2pPr marL="742950" indent="-285750" algn="l" rtl="0" fontAlgn="base">
        <a:spcBef>
          <a:spcPct val="20000"/>
        </a:spcBef>
        <a:spcAft>
          <a:spcPct val="0"/>
        </a:spcAft>
        <a:buClr>
          <a:srgbClr val="000000"/>
        </a:buClr>
        <a:buSzPct val="120000"/>
        <a:buChar char="•"/>
        <a:defRPr sz="2800" b="1">
          <a:solidFill>
            <a:srgbClr val="000000"/>
          </a:solidFill>
          <a:latin typeface="+mn-lt"/>
        </a:defRPr>
      </a:lvl2pPr>
      <a:lvl3pPr marL="1143000" indent="-228600" algn="l" rtl="0" fontAlgn="base">
        <a:spcBef>
          <a:spcPct val="20000"/>
        </a:spcBef>
        <a:spcAft>
          <a:spcPct val="0"/>
        </a:spcAft>
        <a:buClr>
          <a:srgbClr val="000000"/>
        </a:buClr>
        <a:buSzPct val="120000"/>
        <a:buChar char="•"/>
        <a:defRPr sz="2400" b="1">
          <a:solidFill>
            <a:srgbClr val="000000"/>
          </a:solidFill>
          <a:latin typeface="+mn-lt"/>
        </a:defRPr>
      </a:lvl3pPr>
      <a:lvl4pPr marL="1600200" indent="-228600" algn="l" rtl="0" fontAlgn="base">
        <a:spcBef>
          <a:spcPct val="20000"/>
        </a:spcBef>
        <a:spcAft>
          <a:spcPct val="0"/>
        </a:spcAft>
        <a:buClr>
          <a:srgbClr val="000000"/>
        </a:buClr>
        <a:buSzPct val="120000"/>
        <a:buChar char="•"/>
        <a:defRPr sz="2000" b="1">
          <a:solidFill>
            <a:srgbClr val="000000"/>
          </a:solidFill>
          <a:latin typeface="+mn-lt"/>
        </a:defRPr>
      </a:lvl4pPr>
      <a:lvl5pPr marL="2057400" indent="-228600" algn="l" rtl="0" fontAlgn="base">
        <a:spcBef>
          <a:spcPct val="20000"/>
        </a:spcBef>
        <a:spcAft>
          <a:spcPct val="0"/>
        </a:spcAft>
        <a:buClr>
          <a:srgbClr val="000000"/>
        </a:buClr>
        <a:buSzPct val="120000"/>
        <a:buChar char="•"/>
        <a:defRPr sz="2000" b="1">
          <a:solidFill>
            <a:srgbClr val="000000"/>
          </a:solidFill>
          <a:latin typeface="+mn-lt"/>
        </a:defRPr>
      </a:lvl5pPr>
      <a:lvl6pPr marL="2514600" indent="-228600" algn="l" rtl="0" fontAlgn="base">
        <a:spcBef>
          <a:spcPct val="20000"/>
        </a:spcBef>
        <a:spcAft>
          <a:spcPct val="0"/>
        </a:spcAft>
        <a:buClr>
          <a:srgbClr val="000000"/>
        </a:buClr>
        <a:buSzPct val="120000"/>
        <a:buChar char="•"/>
        <a:defRPr sz="2000" b="1">
          <a:solidFill>
            <a:srgbClr val="000000"/>
          </a:solidFill>
          <a:latin typeface="+mn-lt"/>
        </a:defRPr>
      </a:lvl6pPr>
      <a:lvl7pPr marL="2971800" indent="-228600" algn="l" rtl="0" fontAlgn="base">
        <a:spcBef>
          <a:spcPct val="20000"/>
        </a:spcBef>
        <a:spcAft>
          <a:spcPct val="0"/>
        </a:spcAft>
        <a:buClr>
          <a:srgbClr val="000000"/>
        </a:buClr>
        <a:buSzPct val="120000"/>
        <a:buChar char="•"/>
        <a:defRPr sz="2000" b="1">
          <a:solidFill>
            <a:srgbClr val="000000"/>
          </a:solidFill>
          <a:latin typeface="+mn-lt"/>
        </a:defRPr>
      </a:lvl7pPr>
      <a:lvl8pPr marL="3429000" indent="-228600" algn="l" rtl="0" fontAlgn="base">
        <a:spcBef>
          <a:spcPct val="20000"/>
        </a:spcBef>
        <a:spcAft>
          <a:spcPct val="0"/>
        </a:spcAft>
        <a:buClr>
          <a:srgbClr val="000000"/>
        </a:buClr>
        <a:buSzPct val="120000"/>
        <a:buChar char="•"/>
        <a:defRPr sz="2000" b="1">
          <a:solidFill>
            <a:srgbClr val="000000"/>
          </a:solidFill>
          <a:latin typeface="+mn-lt"/>
        </a:defRPr>
      </a:lvl8pPr>
      <a:lvl9pPr marL="3886200" indent="-228600" algn="l" rtl="0" fontAlgn="base">
        <a:spcBef>
          <a:spcPct val="20000"/>
        </a:spcBef>
        <a:spcAft>
          <a:spcPct val="0"/>
        </a:spcAft>
        <a:buClr>
          <a:srgbClr val="000000"/>
        </a:buClr>
        <a:buSzPct val="120000"/>
        <a:buChar char="•"/>
        <a:defRPr sz="2000"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 name="Rectangle 20"/>
          <p:cNvSpPr>
            <a:spLocks noGrp="1" noChangeArrowheads="1"/>
          </p:cNvSpPr>
          <p:nvPr>
            <p:ph type="subTitle" idx="1"/>
          </p:nvPr>
        </p:nvSpPr>
        <p:spPr>
          <a:xfrm>
            <a:off x="952500" y="5943600"/>
            <a:ext cx="7239000" cy="762000"/>
          </a:xfrm>
          <a:ln/>
        </p:spPr>
        <p:txBody>
          <a:bodyPr/>
          <a:lstStyle/>
          <a:p>
            <a:pPr>
              <a:lnSpc>
                <a:spcPct val="80000"/>
              </a:lnSpc>
            </a:pPr>
            <a:r>
              <a:rPr lang="en-US" altLang="en-US" sz="2000" dirty="0"/>
              <a:t>Psychology 100W</a:t>
            </a:r>
          </a:p>
          <a:p>
            <a:pPr>
              <a:lnSpc>
                <a:spcPct val="80000"/>
              </a:lnSpc>
            </a:pPr>
            <a:r>
              <a:rPr lang="en-US" altLang="en-US" sz="2000" dirty="0"/>
              <a:t>Instructor:  Jason X. Ventura</a:t>
            </a:r>
          </a:p>
        </p:txBody>
      </p:sp>
      <p:sp>
        <p:nvSpPr>
          <p:cNvPr id="2070" name="Rectangle 22"/>
          <p:cNvSpPr>
            <a:spLocks noGrp="1" noChangeArrowheads="1"/>
          </p:cNvSpPr>
          <p:nvPr>
            <p:ph type="ctrTitle"/>
          </p:nvPr>
        </p:nvSpPr>
        <p:spPr>
          <a:xfrm>
            <a:off x="609600" y="381000"/>
            <a:ext cx="7924800" cy="1619250"/>
          </a:xfrm>
          <a:ln/>
        </p:spPr>
        <p:txBody>
          <a:bodyPr>
            <a:spAutoFit/>
          </a:bodyPr>
          <a:lstStyle/>
          <a:p>
            <a:r>
              <a:rPr lang="en-US" altLang="en-US" sz="4800">
                <a:latin typeface="Arial" charset="0"/>
              </a:rPr>
              <a:t>Dissecting A Literature Review</a:t>
            </a:r>
          </a:p>
        </p:txBody>
      </p:sp>
      <p:pic>
        <p:nvPicPr>
          <p:cNvPr id="2074"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3225" y="2209800"/>
            <a:ext cx="5795963" cy="342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C658D-77A5-4412-91A8-C922D97DB22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FC77F55-CCCB-4516-9B4A-9DC0C193D260}"/>
              </a:ext>
            </a:extLst>
          </p:cNvPr>
          <p:cNvSpPr>
            <a:spLocks noGrp="1"/>
          </p:cNvSpPr>
          <p:nvPr>
            <p:ph idx="1"/>
          </p:nvPr>
        </p:nvSpPr>
        <p:spPr>
          <a:xfrm>
            <a:off x="304800" y="1752600"/>
            <a:ext cx="8540750" cy="4346575"/>
          </a:xfrm>
        </p:spPr>
        <p:txBody>
          <a:bodyPr/>
          <a:lstStyle/>
          <a:p>
            <a:r>
              <a:rPr lang="en-US" b="0" dirty="0"/>
              <a:t>Restate your topic and why it is important,</a:t>
            </a:r>
          </a:p>
          <a:p>
            <a:r>
              <a:rPr lang="en-US" b="0" dirty="0"/>
              <a:t>Restate your thesis/claim,</a:t>
            </a:r>
          </a:p>
          <a:p>
            <a:r>
              <a:rPr lang="en-US" b="0" dirty="0"/>
              <a:t>Address opposing viewpoints and explain why readers should align with your position,</a:t>
            </a:r>
          </a:p>
          <a:p>
            <a:r>
              <a:rPr lang="en-US" b="0" dirty="0"/>
              <a:t>Call for action or overview future research possibilities.</a:t>
            </a:r>
          </a:p>
          <a:p>
            <a:endParaRPr lang="en-US" dirty="0"/>
          </a:p>
        </p:txBody>
      </p:sp>
    </p:spTree>
    <p:extLst>
      <p:ext uri="{BB962C8B-B14F-4D97-AF65-F5344CB8AC3E}">
        <p14:creationId xmlns:p14="http://schemas.microsoft.com/office/powerpoint/2010/main" val="1466755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3" name="Text Box 5"/>
          <p:cNvSpPr txBox="1">
            <a:spLocks noChangeArrowheads="1"/>
          </p:cNvSpPr>
          <p:nvPr/>
        </p:nvSpPr>
        <p:spPr bwMode="auto">
          <a:xfrm>
            <a:off x="3962400" y="1600200"/>
            <a:ext cx="4876800" cy="4368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FF0000"/>
                </a:solidFill>
              </a:rPr>
              <a:t>What?</a:t>
            </a:r>
          </a:p>
          <a:p>
            <a:pPr>
              <a:spcBef>
                <a:spcPct val="50000"/>
              </a:spcBef>
            </a:pPr>
            <a:r>
              <a:rPr lang="en-US" altLang="en-US" sz="2000" b="1">
                <a:solidFill>
                  <a:srgbClr val="000000"/>
                </a:solidFill>
              </a:rPr>
              <a:t>Standard rules used by psychologists</a:t>
            </a:r>
          </a:p>
          <a:p>
            <a:pPr>
              <a:spcBef>
                <a:spcPct val="50000"/>
              </a:spcBef>
            </a:pPr>
            <a:r>
              <a:rPr lang="en-US" altLang="en-US" sz="2000" b="1">
                <a:solidFill>
                  <a:srgbClr val="000000"/>
                </a:solidFill>
              </a:rPr>
              <a:t>Emphasis: clear communication</a:t>
            </a:r>
          </a:p>
          <a:p>
            <a:pPr>
              <a:spcBef>
                <a:spcPct val="50000"/>
              </a:spcBef>
            </a:pPr>
            <a:endParaRPr lang="en-US" altLang="en-US" sz="2000" b="1">
              <a:solidFill>
                <a:srgbClr val="000000"/>
              </a:solidFill>
            </a:endParaRPr>
          </a:p>
          <a:p>
            <a:pPr>
              <a:spcBef>
                <a:spcPct val="50000"/>
              </a:spcBef>
            </a:pPr>
            <a:r>
              <a:rPr lang="en-US" altLang="en-US" sz="2000" b="1">
                <a:solidFill>
                  <a:srgbClr val="FF0000"/>
                </a:solidFill>
              </a:rPr>
              <a:t>Why?</a:t>
            </a:r>
          </a:p>
          <a:p>
            <a:pPr>
              <a:spcBef>
                <a:spcPct val="50000"/>
              </a:spcBef>
            </a:pPr>
            <a:r>
              <a:rPr lang="en-US" altLang="en-US" sz="2000" b="1">
                <a:solidFill>
                  <a:srgbClr val="000000"/>
                </a:solidFill>
              </a:rPr>
              <a:t>Standardized communication</a:t>
            </a:r>
          </a:p>
          <a:p>
            <a:pPr>
              <a:spcBef>
                <a:spcPct val="50000"/>
              </a:spcBef>
            </a:pPr>
            <a:r>
              <a:rPr lang="en-US" altLang="en-US" sz="2000" b="1">
                <a:solidFill>
                  <a:srgbClr val="000000"/>
                </a:solidFill>
              </a:rPr>
              <a:t>Specific needs of scientific psychology</a:t>
            </a:r>
          </a:p>
          <a:p>
            <a:pPr>
              <a:spcBef>
                <a:spcPct val="50000"/>
              </a:spcBef>
            </a:pPr>
            <a:r>
              <a:rPr lang="en-US" altLang="en-US" sz="2000" b="1">
                <a:solidFill>
                  <a:srgbClr val="000000"/>
                </a:solidFill>
              </a:rPr>
              <a:t>Efficient information processing</a:t>
            </a:r>
          </a:p>
          <a:p>
            <a:pPr>
              <a:spcBef>
                <a:spcPct val="50000"/>
              </a:spcBef>
            </a:pPr>
            <a:r>
              <a:rPr lang="en-US" altLang="en-US" sz="2000" b="1">
                <a:solidFill>
                  <a:srgbClr val="000000"/>
                </a:solidFill>
              </a:rPr>
              <a:t>Improves writing</a:t>
            </a:r>
          </a:p>
        </p:txBody>
      </p:sp>
      <p:pic>
        <p:nvPicPr>
          <p:cNvPr id="1118214" name="Picture 6" descr="Picture of the cover page of the APA Publication Manual. sixth edi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47825"/>
            <a:ext cx="3171825" cy="4524375"/>
          </a:xfrm>
          <a:prstGeom prst="rect">
            <a:avLst/>
          </a:prstGeom>
          <a:noFill/>
          <a:extLst>
            <a:ext uri="{909E8E84-426E-40DD-AFC4-6F175D3DCCD1}">
              <a14:hiddenFill xmlns:a14="http://schemas.microsoft.com/office/drawing/2010/main">
                <a:solidFill>
                  <a:srgbClr val="FFFFFF"/>
                </a:solidFill>
              </a14:hiddenFill>
            </a:ext>
          </a:extLst>
        </p:spPr>
      </p:pic>
      <p:sp>
        <p:nvSpPr>
          <p:cNvPr id="1118218" name="Rectangle 10"/>
          <p:cNvSpPr>
            <a:spLocks noChangeArrowheads="1"/>
          </p:cNvSpPr>
          <p:nvPr/>
        </p:nvSpPr>
        <p:spPr bwMode="auto">
          <a:xfrm>
            <a:off x="457200" y="274638"/>
            <a:ext cx="8229600" cy="1143000"/>
          </a:xfrm>
          <a:prstGeom prst="rect">
            <a:avLst/>
          </a:prstGeom>
          <a:solidFill>
            <a:srgbClr val="FFFF99"/>
          </a:solidFill>
          <a:ln w="635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chemeClr val="tx1"/>
                </a:solidFill>
                <a:latin typeface="Arial" charset="0"/>
              </a:defRPr>
            </a:lvl1pPr>
            <a:lvl2pPr algn="ctr">
              <a:defRPr sz="4400" b="1">
                <a:solidFill>
                  <a:schemeClr val="tx1"/>
                </a:solidFill>
                <a:latin typeface="Arial" charset="0"/>
              </a:defRPr>
            </a:lvl2pPr>
            <a:lvl3pPr algn="ctr">
              <a:defRPr sz="4400" b="1">
                <a:solidFill>
                  <a:schemeClr val="tx1"/>
                </a:solidFill>
                <a:latin typeface="Arial" charset="0"/>
              </a:defRPr>
            </a:lvl3pPr>
            <a:lvl4pPr algn="ctr">
              <a:defRPr sz="4400" b="1">
                <a:solidFill>
                  <a:schemeClr val="tx1"/>
                </a:solidFill>
                <a:latin typeface="Arial" charset="0"/>
              </a:defRPr>
            </a:lvl4pPr>
            <a:lvl5pPr algn="ctr">
              <a:defRPr sz="4400" b="1">
                <a:solidFill>
                  <a:schemeClr val="tx1"/>
                </a:solidFill>
                <a:latin typeface="Arial" charset="0"/>
              </a:defRPr>
            </a:lvl5pPr>
            <a:lvl6pPr marL="457200" algn="ctr" fontAlgn="base">
              <a:spcBef>
                <a:spcPct val="0"/>
              </a:spcBef>
              <a:spcAft>
                <a:spcPct val="0"/>
              </a:spcAft>
              <a:defRPr sz="4400" b="1">
                <a:solidFill>
                  <a:schemeClr val="tx1"/>
                </a:solidFill>
                <a:latin typeface="Arial" charset="0"/>
              </a:defRPr>
            </a:lvl6pPr>
            <a:lvl7pPr marL="914400" algn="ctr" fontAlgn="base">
              <a:spcBef>
                <a:spcPct val="0"/>
              </a:spcBef>
              <a:spcAft>
                <a:spcPct val="0"/>
              </a:spcAft>
              <a:defRPr sz="4400" b="1">
                <a:solidFill>
                  <a:schemeClr val="tx1"/>
                </a:solidFill>
                <a:latin typeface="Arial" charset="0"/>
              </a:defRPr>
            </a:lvl7pPr>
            <a:lvl8pPr marL="1371600" algn="ctr" fontAlgn="base">
              <a:spcBef>
                <a:spcPct val="0"/>
              </a:spcBef>
              <a:spcAft>
                <a:spcPct val="0"/>
              </a:spcAft>
              <a:defRPr sz="4400" b="1">
                <a:solidFill>
                  <a:schemeClr val="tx1"/>
                </a:solidFill>
                <a:latin typeface="Arial" charset="0"/>
              </a:defRPr>
            </a:lvl8pPr>
            <a:lvl9pPr marL="1828800" algn="ctr" fontAlgn="base">
              <a:spcBef>
                <a:spcPct val="0"/>
              </a:spcBef>
              <a:spcAft>
                <a:spcPct val="0"/>
              </a:spcAft>
              <a:defRPr sz="4400" b="1">
                <a:solidFill>
                  <a:schemeClr val="tx1"/>
                </a:solidFill>
                <a:latin typeface="Arial" charset="0"/>
              </a:defRPr>
            </a:lvl9pPr>
          </a:lstStyle>
          <a:p>
            <a:r>
              <a:rPr lang="en-US" altLang="en-US" sz="4000" dirty="0">
                <a:solidFill>
                  <a:srgbClr val="000000"/>
                </a:solidFill>
              </a:rPr>
              <a:t>What is APA Style?</a:t>
            </a:r>
            <a:br>
              <a:rPr lang="en-US" altLang="en-US" sz="4000" dirty="0">
                <a:solidFill>
                  <a:srgbClr val="000000"/>
                </a:solidFill>
              </a:rPr>
            </a:br>
            <a:r>
              <a:rPr lang="en-US" altLang="en-US" sz="4000" dirty="0">
                <a:solidFill>
                  <a:srgbClr val="000000"/>
                </a:solidFill>
              </a:rPr>
              <a:t>Why do we need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1821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821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1821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1821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1821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182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450" name="Rectangle 2"/>
          <p:cNvSpPr>
            <a:spLocks noGrp="1" noRot="1" noChangeArrowheads="1"/>
          </p:cNvSpPr>
          <p:nvPr>
            <p:ph type="title"/>
          </p:nvPr>
        </p:nvSpPr>
        <p:spPr>
          <a:xfrm>
            <a:off x="301625" y="134938"/>
            <a:ext cx="8540750" cy="1617662"/>
          </a:xfrm>
          <a:ln/>
        </p:spPr>
        <p:txBody>
          <a:bodyPr>
            <a:spAutoFit/>
          </a:bodyPr>
          <a:lstStyle/>
          <a:p>
            <a:r>
              <a:rPr lang="en-US" altLang="en-US" sz="3200"/>
              <a:t>Basic Elements of APA Style</a:t>
            </a:r>
            <a:br>
              <a:rPr lang="en-US" altLang="en-US" sz="3200"/>
            </a:br>
            <a:r>
              <a:rPr lang="en-US" altLang="en-US" sz="3200"/>
              <a:t>In-text Citations (APA 3.94 – 3.103)</a:t>
            </a:r>
            <a:br>
              <a:rPr lang="en-US" altLang="en-US" sz="3200"/>
            </a:br>
            <a:r>
              <a:rPr lang="en-US" altLang="en-US" sz="3200"/>
              <a:t> Headings (APA 3.30 – 3. 32)</a:t>
            </a:r>
          </a:p>
        </p:txBody>
      </p:sp>
      <p:sp>
        <p:nvSpPr>
          <p:cNvPr id="1128452" name="Text Box 4"/>
          <p:cNvSpPr txBox="1">
            <a:spLocks noChangeArrowheads="1"/>
          </p:cNvSpPr>
          <p:nvPr/>
        </p:nvSpPr>
        <p:spPr bwMode="auto">
          <a:xfrm>
            <a:off x="685800" y="1905000"/>
            <a:ext cx="7772400" cy="27908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r>
              <a:rPr lang="en-US" altLang="en-US" sz="1600" b="1">
                <a:solidFill>
                  <a:srgbClr val="FF0000"/>
                </a:solidFill>
              </a:rPr>
              <a:t>Emphasize concept</a:t>
            </a:r>
          </a:p>
          <a:p>
            <a:pPr lvl="1"/>
            <a:endParaRPr lang="en-US" altLang="en-US" sz="1600" b="1">
              <a:solidFill>
                <a:srgbClr val="FF0000"/>
              </a:solidFill>
            </a:endParaRPr>
          </a:p>
          <a:p>
            <a:pPr lvl="1" algn="l"/>
            <a:r>
              <a:rPr lang="en-US" altLang="en-US" sz="1600" b="1">
                <a:solidFill>
                  <a:srgbClr val="000000"/>
                </a:solidFill>
              </a:rPr>
              <a:t>Self-monitoring is a personality trait concerned with individual differences in the ability and motivation to regulate expressive behaviors in response to the social environment </a:t>
            </a:r>
            <a:r>
              <a:rPr lang="en-US" altLang="en-US" sz="1600" b="1">
                <a:solidFill>
                  <a:srgbClr val="FF0000"/>
                </a:solidFill>
              </a:rPr>
              <a:t>(Snyder, 1974).</a:t>
            </a:r>
            <a:r>
              <a:rPr lang="en-US" altLang="en-US" sz="1600" b="1">
                <a:solidFill>
                  <a:srgbClr val="000000"/>
                </a:solidFill>
              </a:rPr>
              <a:t>  </a:t>
            </a:r>
          </a:p>
          <a:p>
            <a:pPr lvl="1"/>
            <a:endParaRPr lang="en-US" altLang="en-US" sz="1600" b="1">
              <a:solidFill>
                <a:srgbClr val="000000"/>
              </a:solidFill>
            </a:endParaRPr>
          </a:p>
          <a:p>
            <a:pPr lvl="1"/>
            <a:r>
              <a:rPr lang="en-US" altLang="en-US" sz="1600" b="1">
                <a:solidFill>
                  <a:srgbClr val="FF0000"/>
                </a:solidFill>
              </a:rPr>
              <a:t>Highlights the Researcher (e.g., p. 36, Craig, 2001)</a:t>
            </a:r>
          </a:p>
          <a:p>
            <a:pPr lvl="1"/>
            <a:endParaRPr lang="en-US" altLang="en-US" sz="1600" b="1">
              <a:solidFill>
                <a:srgbClr val="FF0000"/>
              </a:solidFill>
            </a:endParaRPr>
          </a:p>
          <a:p>
            <a:pPr lvl="1" algn="l"/>
            <a:r>
              <a:rPr lang="en-US" altLang="en-US" sz="1600" b="1">
                <a:solidFill>
                  <a:srgbClr val="FF0000"/>
                </a:solidFill>
              </a:rPr>
              <a:t>Snyder (1974)</a:t>
            </a:r>
            <a:r>
              <a:rPr lang="en-US" altLang="en-US" sz="1600" b="1">
                <a:solidFill>
                  <a:srgbClr val="000000"/>
                </a:solidFill>
              </a:rPr>
              <a:t> proposed the construct of </a:t>
            </a:r>
            <a:r>
              <a:rPr lang="en-US" altLang="en-US" sz="1600" b="1" i="1">
                <a:solidFill>
                  <a:srgbClr val="000000"/>
                </a:solidFill>
              </a:rPr>
              <a:t>self-monitoring</a:t>
            </a:r>
            <a:r>
              <a:rPr lang="en-US" altLang="en-US" sz="1600" b="1">
                <a:solidFill>
                  <a:srgbClr val="000000"/>
                </a:solidFill>
              </a:rPr>
              <a:t>: individual differences in the ability and motivation to regulate expressive behaviors in response to the social environment</a:t>
            </a:r>
          </a:p>
        </p:txBody>
      </p:sp>
      <p:sp>
        <p:nvSpPr>
          <p:cNvPr id="1128457" name="Text Box 9"/>
          <p:cNvSpPr txBox="1">
            <a:spLocks noChangeArrowheads="1"/>
          </p:cNvSpPr>
          <p:nvPr/>
        </p:nvSpPr>
        <p:spPr bwMode="auto">
          <a:xfrm>
            <a:off x="685800" y="4953000"/>
            <a:ext cx="7772400" cy="1568450"/>
          </a:xfrm>
          <a:prstGeom prst="rect">
            <a:avLst/>
          </a:prstGeom>
          <a:solidFill>
            <a:srgbClr val="FF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r>
              <a:rPr lang="en-US" altLang="en-US" sz="1600" b="1">
                <a:solidFill>
                  <a:srgbClr val="FF0000"/>
                </a:solidFill>
              </a:rPr>
              <a:t>Headings</a:t>
            </a:r>
          </a:p>
          <a:p>
            <a:pPr lvl="1"/>
            <a:endParaRPr lang="en-US" altLang="en-US" sz="1600" b="1">
              <a:solidFill>
                <a:srgbClr val="FF0000"/>
              </a:solidFill>
            </a:endParaRPr>
          </a:p>
          <a:p>
            <a:pPr lvl="1"/>
            <a:r>
              <a:rPr lang="en-US" altLang="en-US" sz="1600" b="1">
                <a:solidFill>
                  <a:srgbClr val="000000"/>
                </a:solidFill>
              </a:rPr>
              <a:t>Conveys organization of article</a:t>
            </a:r>
          </a:p>
          <a:p>
            <a:pPr lvl="1"/>
            <a:endParaRPr lang="en-US" altLang="en-US" sz="1600" b="1">
              <a:solidFill>
                <a:srgbClr val="000000"/>
              </a:solidFill>
            </a:endParaRPr>
          </a:p>
          <a:p>
            <a:pPr lvl="1"/>
            <a:r>
              <a:rPr lang="en-US" altLang="en-US" sz="1600" b="1">
                <a:solidFill>
                  <a:srgbClr val="000000"/>
                </a:solidFill>
              </a:rPr>
              <a:t>Designates major sections, subsections</a:t>
            </a:r>
          </a:p>
          <a:p>
            <a:pPr lvl="1"/>
            <a:endParaRPr lang="en-US" altLang="en-US" sz="1600" b="1">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84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84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52" grpId="0" animBg="1"/>
      <p:bldP spid="11284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37BB-13F6-4F0D-A334-E554ED77DB6F}"/>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03624F74-3894-411A-86AE-747606E24ADE}"/>
              </a:ext>
            </a:extLst>
          </p:cNvPr>
          <p:cNvSpPr>
            <a:spLocks noGrp="1"/>
          </p:cNvSpPr>
          <p:nvPr>
            <p:ph idx="1"/>
          </p:nvPr>
        </p:nvSpPr>
        <p:spPr/>
        <p:txBody>
          <a:bodyPr>
            <a:normAutofit/>
          </a:bodyPr>
          <a:lstStyle/>
          <a:p>
            <a:r>
              <a:rPr lang="en-US" sz="3000" b="0" dirty="0"/>
              <a:t>150-250 word range</a:t>
            </a:r>
          </a:p>
          <a:p>
            <a:r>
              <a:rPr lang="en-US" sz="3000" b="0" dirty="0"/>
              <a:t>No indentation</a:t>
            </a:r>
          </a:p>
          <a:p>
            <a:r>
              <a:rPr lang="en-US" sz="3000" b="0" i="1" dirty="0"/>
              <a:t>Keywords</a:t>
            </a:r>
            <a:r>
              <a:rPr lang="en-US" sz="3000" b="0" dirty="0"/>
              <a:t> after the last sentence (indented; provide 3-4 keywords; italicize the word “Keywords;” do not italicize keywords)</a:t>
            </a:r>
          </a:p>
          <a:p>
            <a:endParaRPr lang="en-US" sz="3000" b="0" dirty="0"/>
          </a:p>
          <a:p>
            <a:pPr marL="685800" lvl="2" indent="0">
              <a:buNone/>
            </a:pPr>
            <a:endParaRPr lang="en-US" dirty="0"/>
          </a:p>
          <a:p>
            <a:pPr lvl="1"/>
            <a:endParaRPr lang="en-US" dirty="0"/>
          </a:p>
        </p:txBody>
      </p:sp>
    </p:spTree>
    <p:extLst>
      <p:ext uri="{BB962C8B-B14F-4D97-AF65-F5344CB8AC3E}">
        <p14:creationId xmlns:p14="http://schemas.microsoft.com/office/powerpoint/2010/main" val="1203534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4858-5C5B-467F-B00F-2F7ACD23F1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2B57F9-5C2C-4FEA-8AEE-855E19750A52}"/>
              </a:ext>
            </a:extLst>
          </p:cNvPr>
          <p:cNvSpPr>
            <a:spLocks noGrp="1"/>
          </p:cNvSpPr>
          <p:nvPr>
            <p:ph idx="1"/>
          </p:nvPr>
        </p:nvSpPr>
        <p:spPr/>
        <p:txBody>
          <a:bodyPr/>
          <a:lstStyle/>
          <a:p>
            <a:r>
              <a:rPr lang="en-US" sz="3000" b="0" dirty="0"/>
              <a:t>Abstract contains:</a:t>
            </a:r>
          </a:p>
          <a:p>
            <a:pPr lvl="1"/>
            <a:r>
              <a:rPr lang="en-US" sz="3000" b="0" dirty="0"/>
              <a:t>Objective</a:t>
            </a:r>
          </a:p>
          <a:p>
            <a:pPr lvl="1"/>
            <a:r>
              <a:rPr lang="en-US" sz="3000" b="0" dirty="0"/>
              <a:t>Method</a:t>
            </a:r>
          </a:p>
          <a:p>
            <a:pPr lvl="1"/>
            <a:r>
              <a:rPr lang="en-US" sz="3000" b="0" dirty="0"/>
              <a:t>Results</a:t>
            </a:r>
          </a:p>
          <a:p>
            <a:pPr lvl="1"/>
            <a:r>
              <a:rPr lang="en-US" sz="3000" b="0" dirty="0"/>
              <a:t>Conclusion (including limitations and “future research suggests…”</a:t>
            </a:r>
          </a:p>
          <a:p>
            <a:endParaRPr lang="en-US" dirty="0"/>
          </a:p>
        </p:txBody>
      </p:sp>
    </p:spTree>
    <p:extLst>
      <p:ext uri="{BB962C8B-B14F-4D97-AF65-F5344CB8AC3E}">
        <p14:creationId xmlns:p14="http://schemas.microsoft.com/office/powerpoint/2010/main" val="3470831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Grp="1" noRot="1" noChangeArrowheads="1"/>
          </p:cNvSpPr>
          <p:nvPr>
            <p:ph type="title"/>
          </p:nvPr>
        </p:nvSpPr>
        <p:spPr>
          <a:ln/>
        </p:spPr>
        <p:txBody>
          <a:bodyPr/>
          <a:lstStyle/>
          <a:p>
            <a:r>
              <a:rPr lang="en-US" altLang="en-US" sz="4000"/>
              <a:t>Literature Review</a:t>
            </a:r>
            <a:br>
              <a:rPr lang="en-US" altLang="en-US" sz="4000"/>
            </a:br>
            <a:r>
              <a:rPr lang="en-US" altLang="en-US" sz="4000"/>
              <a:t>100W</a:t>
            </a:r>
          </a:p>
        </p:txBody>
      </p:sp>
      <p:pic>
        <p:nvPicPr>
          <p:cNvPr id="1124355" name="Picture 3" descr="hourglass"/>
          <p:cNvPicPr>
            <a:picLocks noChangeAspect="1" noChangeArrowheads="1"/>
          </p:cNvPicPr>
          <p:nvPr/>
        </p:nvPicPr>
        <p:blipFill>
          <a:blip r:embed="rId3">
            <a:extLst>
              <a:ext uri="{28A0092B-C50C-407E-A947-70E740481C1C}">
                <a14:useLocalDpi xmlns:a14="http://schemas.microsoft.com/office/drawing/2010/main" val="0"/>
              </a:ext>
            </a:extLst>
          </a:blip>
          <a:srcRect l="31502"/>
          <a:stretch>
            <a:fillRect/>
          </a:stretch>
        </p:blipFill>
        <p:spPr bwMode="auto">
          <a:xfrm>
            <a:off x="304800" y="1447800"/>
            <a:ext cx="2651125" cy="4876800"/>
          </a:xfrm>
          <a:prstGeom prst="rect">
            <a:avLst/>
          </a:prstGeom>
          <a:noFill/>
          <a:extLst>
            <a:ext uri="{909E8E84-426E-40DD-AFC4-6F175D3DCCD1}">
              <a14:hiddenFill xmlns:a14="http://schemas.microsoft.com/office/drawing/2010/main">
                <a:solidFill>
                  <a:srgbClr val="FFFFFF"/>
                </a:solidFill>
              </a14:hiddenFill>
            </a:ext>
          </a:extLst>
        </p:spPr>
      </p:pic>
      <p:sp>
        <p:nvSpPr>
          <p:cNvPr id="1124356" name="Text Box 4"/>
          <p:cNvSpPr txBox="1">
            <a:spLocks noChangeArrowheads="1"/>
          </p:cNvSpPr>
          <p:nvPr/>
        </p:nvSpPr>
        <p:spPr bwMode="auto">
          <a:xfrm>
            <a:off x="3200400" y="1600200"/>
            <a:ext cx="5486400" cy="2540000"/>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FF0000"/>
                </a:solidFill>
              </a:rPr>
              <a:t>Similarities</a:t>
            </a:r>
          </a:p>
          <a:p>
            <a:pPr>
              <a:spcBef>
                <a:spcPct val="50000"/>
              </a:spcBef>
            </a:pPr>
            <a:r>
              <a:rPr lang="en-US" altLang="en-US" b="1">
                <a:solidFill>
                  <a:srgbClr val="000000"/>
                </a:solidFill>
              </a:rPr>
              <a:t>Pose and answer research question on a topic</a:t>
            </a:r>
          </a:p>
          <a:p>
            <a:pPr>
              <a:spcBef>
                <a:spcPct val="50000"/>
              </a:spcBef>
            </a:pPr>
            <a:r>
              <a:rPr lang="en-US" altLang="en-US" b="1">
                <a:solidFill>
                  <a:srgbClr val="000000"/>
                </a:solidFill>
              </a:rPr>
              <a:t>Review empirical studies</a:t>
            </a:r>
          </a:p>
          <a:p>
            <a:pPr>
              <a:spcBef>
                <a:spcPct val="50000"/>
              </a:spcBef>
            </a:pPr>
            <a:r>
              <a:rPr lang="en-US" altLang="en-US" b="1">
                <a:solidFill>
                  <a:srgbClr val="000000"/>
                </a:solidFill>
              </a:rPr>
              <a:t>Similar organization</a:t>
            </a:r>
          </a:p>
          <a:p>
            <a:pPr>
              <a:spcBef>
                <a:spcPct val="50000"/>
              </a:spcBef>
            </a:pPr>
            <a:r>
              <a:rPr lang="en-US" altLang="en-US" b="1">
                <a:solidFill>
                  <a:srgbClr val="000000"/>
                </a:solidFill>
              </a:rPr>
              <a:t>APA Style</a:t>
            </a:r>
          </a:p>
        </p:txBody>
      </p:sp>
      <p:sp>
        <p:nvSpPr>
          <p:cNvPr id="1124357" name="Text Box 5"/>
          <p:cNvSpPr txBox="1">
            <a:spLocks noChangeArrowheads="1"/>
          </p:cNvSpPr>
          <p:nvPr/>
        </p:nvSpPr>
        <p:spPr bwMode="auto">
          <a:xfrm>
            <a:off x="3200400" y="4318000"/>
            <a:ext cx="5486400" cy="1323439"/>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rgbClr val="FF0000"/>
                </a:solidFill>
              </a:rPr>
              <a:t>Differences</a:t>
            </a:r>
          </a:p>
          <a:p>
            <a:pPr>
              <a:spcBef>
                <a:spcPct val="50000"/>
              </a:spcBef>
            </a:pPr>
            <a:r>
              <a:rPr lang="en-US" altLang="en-US" b="1" dirty="0">
                <a:solidFill>
                  <a:srgbClr val="000000"/>
                </a:solidFill>
              </a:rPr>
              <a:t>Manuscript form</a:t>
            </a:r>
          </a:p>
          <a:p>
            <a:pPr>
              <a:spcBef>
                <a:spcPct val="50000"/>
              </a:spcBef>
            </a:pPr>
            <a:r>
              <a:rPr lang="en-US" altLang="en-US" b="1" dirty="0">
                <a:solidFill>
                  <a:srgbClr val="000000"/>
                </a:solidFill>
              </a:rPr>
              <a:t>Describe studies in more detail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43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4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4356" grpId="0" animBg="1"/>
      <p:bldP spid="11243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066" name="Rectangle 2"/>
          <p:cNvSpPr>
            <a:spLocks noGrp="1" noRot="1" noChangeArrowheads="1"/>
          </p:cNvSpPr>
          <p:nvPr>
            <p:ph type="title"/>
          </p:nvPr>
        </p:nvSpPr>
        <p:spPr>
          <a:ln/>
        </p:spPr>
        <p:txBody>
          <a:bodyPr/>
          <a:lstStyle/>
          <a:p>
            <a:r>
              <a:rPr lang="en-US" altLang="en-US" sz="4000" dirty="0"/>
              <a:t>Dissecting a Literature Review</a:t>
            </a:r>
            <a:br>
              <a:rPr lang="en-US" altLang="en-US" sz="4000" dirty="0"/>
            </a:br>
            <a:r>
              <a:rPr lang="en-US" altLang="en-US" sz="4000" dirty="0"/>
              <a:t>Anderson (2001)</a:t>
            </a:r>
          </a:p>
        </p:txBody>
      </p:sp>
      <p:pic>
        <p:nvPicPr>
          <p:cNvPr id="1112067" name="Picture 3" descr="hourglass"/>
          <p:cNvPicPr>
            <a:picLocks noChangeAspect="1" noChangeArrowheads="1"/>
          </p:cNvPicPr>
          <p:nvPr/>
        </p:nvPicPr>
        <p:blipFill>
          <a:blip r:embed="rId3">
            <a:extLst>
              <a:ext uri="{28A0092B-C50C-407E-A947-70E740481C1C}">
                <a14:useLocalDpi xmlns:a14="http://schemas.microsoft.com/office/drawing/2010/main" val="0"/>
              </a:ext>
            </a:extLst>
          </a:blip>
          <a:srcRect l="31502"/>
          <a:stretch>
            <a:fillRect/>
          </a:stretch>
        </p:blipFill>
        <p:spPr bwMode="auto">
          <a:xfrm>
            <a:off x="304800" y="1447800"/>
            <a:ext cx="2651125" cy="4876800"/>
          </a:xfrm>
          <a:prstGeom prst="rect">
            <a:avLst/>
          </a:prstGeom>
          <a:noFill/>
          <a:extLst>
            <a:ext uri="{909E8E84-426E-40DD-AFC4-6F175D3DCCD1}">
              <a14:hiddenFill xmlns:a14="http://schemas.microsoft.com/office/drawing/2010/main">
                <a:solidFill>
                  <a:srgbClr val="FFFFFF"/>
                </a:solidFill>
              </a14:hiddenFill>
            </a:ext>
          </a:extLst>
        </p:spPr>
      </p:pic>
      <p:sp>
        <p:nvSpPr>
          <p:cNvPr id="1112068" name="Text Box 4"/>
          <p:cNvSpPr txBox="1">
            <a:spLocks noChangeArrowheads="1"/>
          </p:cNvSpPr>
          <p:nvPr/>
        </p:nvSpPr>
        <p:spPr bwMode="auto">
          <a:xfrm>
            <a:off x="3200400" y="1911350"/>
            <a:ext cx="5486400" cy="957263"/>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FF0000"/>
                </a:solidFill>
              </a:rPr>
              <a:t>Broad Introduction</a:t>
            </a:r>
          </a:p>
          <a:p>
            <a:pPr>
              <a:spcBef>
                <a:spcPct val="50000"/>
              </a:spcBef>
            </a:pPr>
            <a:r>
              <a:rPr lang="en-US" altLang="en-US" sz="1600" b="1">
                <a:solidFill>
                  <a:srgbClr val="000000"/>
                </a:solidFill>
              </a:rPr>
              <a:t>Capture interest, importance of topic, research question, thesis, key terms</a:t>
            </a:r>
          </a:p>
        </p:txBody>
      </p:sp>
      <p:sp>
        <p:nvSpPr>
          <p:cNvPr id="1112069" name="Text Box 5"/>
          <p:cNvSpPr txBox="1">
            <a:spLocks noChangeArrowheads="1"/>
          </p:cNvSpPr>
          <p:nvPr/>
        </p:nvSpPr>
        <p:spPr bwMode="auto">
          <a:xfrm>
            <a:off x="3200400" y="2967038"/>
            <a:ext cx="5486400" cy="1812925"/>
          </a:xfrm>
          <a:prstGeom prst="rect">
            <a:avLst/>
          </a:prstGeom>
          <a:solidFill>
            <a:srgbClr val="FF9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FF0000"/>
                </a:solidFill>
              </a:rPr>
              <a:t>Review of Evidence</a:t>
            </a:r>
          </a:p>
          <a:p>
            <a:pPr>
              <a:spcBef>
                <a:spcPct val="50000"/>
              </a:spcBef>
            </a:pPr>
            <a:r>
              <a:rPr lang="en-US" altLang="en-US" sz="1600" b="1">
                <a:solidFill>
                  <a:srgbClr val="000000"/>
                </a:solidFill>
              </a:rPr>
              <a:t>Field studies (geography; time)</a:t>
            </a:r>
          </a:p>
          <a:p>
            <a:pPr>
              <a:spcBef>
                <a:spcPct val="50000"/>
              </a:spcBef>
            </a:pPr>
            <a:r>
              <a:rPr lang="en-US" altLang="en-US" sz="1600" b="1">
                <a:solidFill>
                  <a:srgbClr val="000000"/>
                </a:solidFill>
              </a:rPr>
              <a:t>Laboratory Studies (aggressive behavior)</a:t>
            </a:r>
          </a:p>
          <a:p>
            <a:pPr>
              <a:spcBef>
                <a:spcPct val="50000"/>
              </a:spcBef>
            </a:pPr>
            <a:r>
              <a:rPr lang="en-US" altLang="en-US" sz="1600" b="1">
                <a:solidFill>
                  <a:srgbClr val="000000"/>
                </a:solidFill>
              </a:rPr>
              <a:t>Laboratory Studies (aggressive impulses)</a:t>
            </a:r>
          </a:p>
          <a:p>
            <a:pPr>
              <a:spcBef>
                <a:spcPct val="50000"/>
              </a:spcBef>
            </a:pPr>
            <a:r>
              <a:rPr lang="en-US" altLang="en-US" sz="1600" b="1">
                <a:solidFill>
                  <a:srgbClr val="000000"/>
                </a:solidFill>
              </a:rPr>
              <a:t>Underlying psychological processes (discomfort)</a:t>
            </a:r>
          </a:p>
        </p:txBody>
      </p:sp>
      <p:sp>
        <p:nvSpPr>
          <p:cNvPr id="1112070" name="Text Box 6"/>
          <p:cNvSpPr txBox="1">
            <a:spLocks noChangeArrowheads="1"/>
          </p:cNvSpPr>
          <p:nvPr/>
        </p:nvSpPr>
        <p:spPr bwMode="auto">
          <a:xfrm>
            <a:off x="3200400" y="4876800"/>
            <a:ext cx="5486400" cy="1079500"/>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FF0000"/>
                </a:solidFill>
              </a:rPr>
              <a:t>Broad Conclusions</a:t>
            </a:r>
          </a:p>
          <a:p>
            <a:pPr>
              <a:spcBef>
                <a:spcPct val="50000"/>
              </a:spcBef>
            </a:pPr>
            <a:r>
              <a:rPr lang="en-US" altLang="en-US" sz="1600" b="1">
                <a:solidFill>
                  <a:srgbClr val="000000"/>
                </a:solidFill>
              </a:rPr>
              <a:t>Summary of main points</a:t>
            </a:r>
          </a:p>
          <a:p>
            <a:pPr>
              <a:spcBef>
                <a:spcPct val="50000"/>
              </a:spcBef>
            </a:pPr>
            <a:r>
              <a:rPr lang="en-US" altLang="en-US" sz="1600" b="1">
                <a:solidFill>
                  <a:srgbClr val="000000"/>
                </a:solidFill>
              </a:rPr>
              <a:t>Unanswered questions, Implications</a:t>
            </a:r>
          </a:p>
        </p:txBody>
      </p:sp>
      <p:sp>
        <p:nvSpPr>
          <p:cNvPr id="1112071" name="Text Box 7"/>
          <p:cNvSpPr txBox="1">
            <a:spLocks noChangeArrowheads="1"/>
          </p:cNvSpPr>
          <p:nvPr/>
        </p:nvSpPr>
        <p:spPr bwMode="auto">
          <a:xfrm>
            <a:off x="3200400" y="1468438"/>
            <a:ext cx="5486400" cy="346075"/>
          </a:xfrm>
          <a:prstGeom prst="rect">
            <a:avLst/>
          </a:prstGeom>
          <a:solidFill>
            <a:srgbClr val="FF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FF0000"/>
                </a:solidFill>
              </a:rPr>
              <a:t>Title Page</a:t>
            </a:r>
          </a:p>
        </p:txBody>
      </p:sp>
      <p:sp>
        <p:nvSpPr>
          <p:cNvPr id="1112072" name="Text Box 8"/>
          <p:cNvSpPr txBox="1">
            <a:spLocks noChangeArrowheads="1"/>
          </p:cNvSpPr>
          <p:nvPr/>
        </p:nvSpPr>
        <p:spPr bwMode="auto">
          <a:xfrm>
            <a:off x="3200400" y="6054725"/>
            <a:ext cx="5486400" cy="346075"/>
          </a:xfrm>
          <a:prstGeom prst="rect">
            <a:avLst/>
          </a:prstGeom>
          <a:solidFill>
            <a:srgbClr val="FF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FF0000"/>
                </a:solidFill>
              </a:rPr>
              <a:t>Reference Section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207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206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206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207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120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2068" grpId="0" animBg="1"/>
      <p:bldP spid="1112069" grpId="0" animBg="1"/>
      <p:bldP spid="1112070" grpId="0" animBg="1"/>
      <p:bldP spid="1112071" grpId="0" animBg="1"/>
      <p:bldP spid="11120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E4D8B-421D-4474-A80C-E1F3F27B5CC5}"/>
              </a:ext>
            </a:extLst>
          </p:cNvPr>
          <p:cNvSpPr>
            <a:spLocks noGrp="1"/>
          </p:cNvSpPr>
          <p:nvPr>
            <p:ph type="title"/>
          </p:nvPr>
        </p:nvSpPr>
        <p:spPr/>
        <p:txBody>
          <a:bodyPr/>
          <a:lstStyle/>
          <a:p>
            <a:r>
              <a:rPr lang="en-US" dirty="0"/>
              <a:t>Question #2</a:t>
            </a:r>
          </a:p>
        </p:txBody>
      </p:sp>
      <p:sp>
        <p:nvSpPr>
          <p:cNvPr id="3" name="Content Placeholder 2">
            <a:extLst>
              <a:ext uri="{FF2B5EF4-FFF2-40B4-BE49-F238E27FC236}">
                <a16:creationId xmlns:a16="http://schemas.microsoft.com/office/drawing/2014/main" id="{0FC9F632-F3EC-46EC-89A1-21E1EC2289B1}"/>
              </a:ext>
            </a:extLst>
          </p:cNvPr>
          <p:cNvSpPr>
            <a:spLocks noGrp="1"/>
          </p:cNvSpPr>
          <p:nvPr>
            <p:ph idx="1"/>
          </p:nvPr>
        </p:nvSpPr>
        <p:spPr/>
        <p:txBody>
          <a:bodyPr/>
          <a:lstStyle/>
          <a:p>
            <a:r>
              <a:rPr lang="en-US" dirty="0"/>
              <a:t>Good introductions typically (a) capture your attention, (b) introduce and define key concepts, (c) presents the central thesis of the paper, and perhaps (d) outlines major topics in the rest of the article. </a:t>
            </a:r>
          </a:p>
          <a:p>
            <a:r>
              <a:rPr lang="en-US" b="0" dirty="0"/>
              <a:t>To what extent did your article address each of these elements?</a:t>
            </a:r>
          </a:p>
          <a:p>
            <a:endParaRPr lang="en-US" dirty="0"/>
          </a:p>
        </p:txBody>
      </p:sp>
    </p:spTree>
    <p:extLst>
      <p:ext uri="{BB962C8B-B14F-4D97-AF65-F5344CB8AC3E}">
        <p14:creationId xmlns:p14="http://schemas.microsoft.com/office/powerpoint/2010/main" val="1252494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E9367-7E51-4B80-915E-311D16D53D6F}"/>
              </a:ext>
            </a:extLst>
          </p:cNvPr>
          <p:cNvSpPr>
            <a:spLocks noGrp="1"/>
          </p:cNvSpPr>
          <p:nvPr>
            <p:ph type="title"/>
          </p:nvPr>
        </p:nvSpPr>
        <p:spPr>
          <a:xfrm>
            <a:off x="301625" y="228600"/>
            <a:ext cx="8540750" cy="1371600"/>
          </a:xfrm>
        </p:spPr>
        <p:txBody>
          <a:bodyPr/>
          <a:lstStyle/>
          <a:p>
            <a:r>
              <a:rPr lang="en-US" altLang="en-US" dirty="0"/>
              <a:t>Purposes of the first two paragraphs of the article?  </a:t>
            </a:r>
            <a:endParaRPr lang="en-US" dirty="0"/>
          </a:p>
        </p:txBody>
      </p:sp>
      <p:sp>
        <p:nvSpPr>
          <p:cNvPr id="3" name="Content Placeholder 2">
            <a:extLst>
              <a:ext uri="{FF2B5EF4-FFF2-40B4-BE49-F238E27FC236}">
                <a16:creationId xmlns:a16="http://schemas.microsoft.com/office/drawing/2014/main" id="{AAC2518C-BC8D-4D1E-A928-5D7E89292F1E}"/>
              </a:ext>
            </a:extLst>
          </p:cNvPr>
          <p:cNvSpPr>
            <a:spLocks noGrp="1"/>
          </p:cNvSpPr>
          <p:nvPr>
            <p:ph idx="1"/>
          </p:nvPr>
        </p:nvSpPr>
        <p:spPr/>
        <p:txBody>
          <a:bodyPr/>
          <a:lstStyle/>
          <a:p>
            <a:pPr marL="685800" lvl="1" indent="-228600"/>
            <a:r>
              <a:rPr lang="en-US" altLang="en-US" b="0" dirty="0"/>
              <a:t>What information is being conveyed?</a:t>
            </a:r>
            <a:br>
              <a:rPr lang="en-US" altLang="en-US" b="0" dirty="0"/>
            </a:br>
            <a:endParaRPr lang="en-US" altLang="en-US" b="0" dirty="0"/>
          </a:p>
          <a:p>
            <a:pPr marL="1085850" lvl="2"/>
            <a:r>
              <a:rPr lang="en-US" altLang="en-US" sz="2800" b="0" dirty="0"/>
              <a:t>Captures interest</a:t>
            </a:r>
          </a:p>
          <a:p>
            <a:pPr marL="1085850" lvl="2"/>
            <a:r>
              <a:rPr lang="en-US" altLang="en-US" sz="2800" b="0" dirty="0"/>
              <a:t>Research question</a:t>
            </a:r>
          </a:p>
          <a:p>
            <a:pPr marL="1085850" lvl="2"/>
            <a:r>
              <a:rPr lang="en-US" altLang="en-US" sz="2800" b="0" dirty="0"/>
              <a:t>Highlights what has been done before and why modern empirical studies were needed to test the heat hypothesis.</a:t>
            </a:r>
          </a:p>
          <a:p>
            <a:pPr marL="1085850" lvl="2"/>
            <a:r>
              <a:rPr lang="en-US" altLang="en-US" sz="2800" b="0" dirty="0"/>
              <a:t>Defines key terms</a:t>
            </a:r>
          </a:p>
          <a:p>
            <a:endParaRPr lang="en-US" dirty="0"/>
          </a:p>
        </p:txBody>
      </p:sp>
    </p:spTree>
    <p:extLst>
      <p:ext uri="{BB962C8B-B14F-4D97-AF65-F5344CB8AC3E}">
        <p14:creationId xmlns:p14="http://schemas.microsoft.com/office/powerpoint/2010/main" val="3208458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D155-5DFB-4D88-B4EF-0EBAFC720A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15F67B-6A16-4BD8-94BB-723DE09EF31E}"/>
              </a:ext>
            </a:extLst>
          </p:cNvPr>
          <p:cNvSpPr>
            <a:spLocks noGrp="1"/>
          </p:cNvSpPr>
          <p:nvPr>
            <p:ph idx="1"/>
          </p:nvPr>
        </p:nvSpPr>
        <p:spPr/>
        <p:txBody>
          <a:bodyPr/>
          <a:lstStyle/>
          <a:p>
            <a:r>
              <a:rPr lang="en-US" altLang="en-US" dirty="0"/>
              <a:t>Reviews evidence of heat hypothesis in a variety of settings (i.e., field studies). </a:t>
            </a:r>
          </a:p>
          <a:p>
            <a:pPr marL="685800" lvl="1" indent="-228600"/>
            <a:r>
              <a:rPr lang="en-US" altLang="en-US" b="0" dirty="0"/>
              <a:t>Reviews experimental evidence testing the heat hypothesis.</a:t>
            </a:r>
          </a:p>
          <a:p>
            <a:pPr marL="685800" lvl="1" indent="-228600"/>
            <a:r>
              <a:rPr lang="en-US" altLang="en-US" b="0" dirty="0"/>
              <a:t>Review experimental studies that focus on aggressive impulses (vs. aggressive behaviors).</a:t>
            </a:r>
          </a:p>
          <a:p>
            <a:pPr marL="685800" lvl="1" indent="-228600"/>
            <a:r>
              <a:rPr lang="en-US" altLang="en-US" b="0" dirty="0"/>
              <a:t>Describes possible reason why heat causes aggressive behavior (discomfort).</a:t>
            </a:r>
          </a:p>
          <a:p>
            <a:endParaRPr lang="en-US" dirty="0"/>
          </a:p>
        </p:txBody>
      </p:sp>
    </p:spTree>
    <p:extLst>
      <p:ext uri="{BB962C8B-B14F-4D97-AF65-F5344CB8AC3E}">
        <p14:creationId xmlns:p14="http://schemas.microsoft.com/office/powerpoint/2010/main" val="132775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1166-F576-4C34-AA35-3E05DE370C1A}"/>
              </a:ext>
            </a:extLst>
          </p:cNvPr>
          <p:cNvSpPr>
            <a:spLocks noGrp="1"/>
          </p:cNvSpPr>
          <p:nvPr>
            <p:ph type="title"/>
          </p:nvPr>
        </p:nvSpPr>
        <p:spPr/>
        <p:txBody>
          <a:bodyPr/>
          <a:lstStyle/>
          <a:p>
            <a:r>
              <a:rPr lang="en-US" dirty="0"/>
              <a:t>Question #3</a:t>
            </a:r>
          </a:p>
        </p:txBody>
      </p:sp>
      <p:sp>
        <p:nvSpPr>
          <p:cNvPr id="3" name="Content Placeholder 2">
            <a:extLst>
              <a:ext uri="{FF2B5EF4-FFF2-40B4-BE49-F238E27FC236}">
                <a16:creationId xmlns:a16="http://schemas.microsoft.com/office/drawing/2014/main" id="{CD32074E-1FEB-42FB-A055-F14B8AC1B250}"/>
              </a:ext>
            </a:extLst>
          </p:cNvPr>
          <p:cNvSpPr>
            <a:spLocks noGrp="1"/>
          </p:cNvSpPr>
          <p:nvPr>
            <p:ph idx="1"/>
          </p:nvPr>
        </p:nvSpPr>
        <p:spPr/>
        <p:txBody>
          <a:bodyPr/>
          <a:lstStyle/>
          <a:p>
            <a:r>
              <a:rPr lang="en-US" dirty="0"/>
              <a:t>A good topic sentence should summarize the main point or claim of the paragraph, and can also serve to transition from the preceding paragraph.  </a:t>
            </a:r>
          </a:p>
          <a:p>
            <a:r>
              <a:rPr lang="en-US" b="0" dirty="0"/>
              <a:t>Select a paragraph from your article that has all these elements and describe the structure of the paragraph.</a:t>
            </a:r>
          </a:p>
        </p:txBody>
      </p:sp>
    </p:spTree>
    <p:extLst>
      <p:ext uri="{BB962C8B-B14F-4D97-AF65-F5344CB8AC3E}">
        <p14:creationId xmlns:p14="http://schemas.microsoft.com/office/powerpoint/2010/main" val="1434005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3EA6-A7D2-431C-BA4D-F688A2B04A15}"/>
              </a:ext>
            </a:extLst>
          </p:cNvPr>
          <p:cNvSpPr>
            <a:spLocks noGrp="1"/>
          </p:cNvSpPr>
          <p:nvPr>
            <p:ph type="title"/>
          </p:nvPr>
        </p:nvSpPr>
        <p:spPr/>
        <p:txBody>
          <a:bodyPr/>
          <a:lstStyle/>
          <a:p>
            <a:r>
              <a:rPr lang="en-US" dirty="0"/>
              <a:t>Topic sentence</a:t>
            </a:r>
          </a:p>
        </p:txBody>
      </p:sp>
      <p:sp>
        <p:nvSpPr>
          <p:cNvPr id="3" name="Content Placeholder 2">
            <a:extLst>
              <a:ext uri="{FF2B5EF4-FFF2-40B4-BE49-F238E27FC236}">
                <a16:creationId xmlns:a16="http://schemas.microsoft.com/office/drawing/2014/main" id="{B18ECCFD-E67C-4126-B6FC-4FF3B1C83B0A}"/>
              </a:ext>
            </a:extLst>
          </p:cNvPr>
          <p:cNvSpPr>
            <a:spLocks noGrp="1"/>
          </p:cNvSpPr>
          <p:nvPr>
            <p:ph idx="1"/>
          </p:nvPr>
        </p:nvSpPr>
        <p:spPr>
          <a:xfrm>
            <a:off x="304800" y="1524000"/>
            <a:ext cx="8540750" cy="4575175"/>
          </a:xfrm>
        </p:spPr>
        <p:txBody>
          <a:bodyPr/>
          <a:lstStyle/>
          <a:p>
            <a:endParaRPr lang="en-US" b="0" dirty="0"/>
          </a:p>
          <a:p>
            <a:endParaRPr lang="en-US" b="0" dirty="0"/>
          </a:p>
          <a:p>
            <a:r>
              <a:rPr lang="en-US" b="0" dirty="0"/>
              <a:t>Generally, the topic sentence appears at the beginning of the paragraph. It is often the paragraph’s very first sentence.</a:t>
            </a:r>
          </a:p>
        </p:txBody>
      </p:sp>
    </p:spTree>
    <p:extLst>
      <p:ext uri="{BB962C8B-B14F-4D97-AF65-F5344CB8AC3E}">
        <p14:creationId xmlns:p14="http://schemas.microsoft.com/office/powerpoint/2010/main" val="754789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2695E-EB4C-451D-BF37-76C56F81F7A7}"/>
              </a:ext>
            </a:extLst>
          </p:cNvPr>
          <p:cNvSpPr>
            <a:spLocks noGrp="1"/>
          </p:cNvSpPr>
          <p:nvPr>
            <p:ph type="title"/>
          </p:nvPr>
        </p:nvSpPr>
        <p:spPr/>
        <p:txBody>
          <a:bodyPr/>
          <a:lstStyle/>
          <a:p>
            <a:r>
              <a:rPr lang="en-US" dirty="0"/>
              <a:t>Topic sentence (cont.)</a:t>
            </a:r>
          </a:p>
        </p:txBody>
      </p:sp>
      <p:sp>
        <p:nvSpPr>
          <p:cNvPr id="3" name="Content Placeholder 2">
            <a:extLst>
              <a:ext uri="{FF2B5EF4-FFF2-40B4-BE49-F238E27FC236}">
                <a16:creationId xmlns:a16="http://schemas.microsoft.com/office/drawing/2014/main" id="{82C4A8F6-1BE4-4567-B532-1AFA60A75A81}"/>
              </a:ext>
            </a:extLst>
          </p:cNvPr>
          <p:cNvSpPr>
            <a:spLocks noGrp="1"/>
          </p:cNvSpPr>
          <p:nvPr>
            <p:ph idx="1"/>
          </p:nvPr>
        </p:nvSpPr>
        <p:spPr/>
        <p:txBody>
          <a:bodyPr/>
          <a:lstStyle/>
          <a:p>
            <a:r>
              <a:rPr lang="en-US" b="0" dirty="0"/>
              <a:t>A paragraph’s topic sentence must be general enough to express the paragraph’s overall subject. </a:t>
            </a:r>
          </a:p>
          <a:p>
            <a:endParaRPr lang="en-US" b="0" dirty="0"/>
          </a:p>
          <a:p>
            <a:r>
              <a:rPr lang="en-US" b="0" dirty="0"/>
              <a:t>But it should be specific enough that the reader can understand the paragraph’s main subject and point. </a:t>
            </a:r>
            <a:endParaRPr lang="en-US" dirty="0"/>
          </a:p>
          <a:p>
            <a:endParaRPr lang="en-US" dirty="0"/>
          </a:p>
        </p:txBody>
      </p:sp>
    </p:spTree>
    <p:extLst>
      <p:ext uri="{BB962C8B-B14F-4D97-AF65-F5344CB8AC3E}">
        <p14:creationId xmlns:p14="http://schemas.microsoft.com/office/powerpoint/2010/main" val="1469242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357A8-2681-4C75-884B-6000D1E48F13}"/>
              </a:ext>
            </a:extLst>
          </p:cNvPr>
          <p:cNvSpPr>
            <a:spLocks noGrp="1"/>
          </p:cNvSpPr>
          <p:nvPr>
            <p:ph type="title"/>
          </p:nvPr>
        </p:nvSpPr>
        <p:spPr/>
        <p:txBody>
          <a:bodyPr/>
          <a:lstStyle/>
          <a:p>
            <a:r>
              <a:rPr lang="en-US" dirty="0"/>
              <a:t>Question #4</a:t>
            </a:r>
          </a:p>
        </p:txBody>
      </p:sp>
      <p:sp>
        <p:nvSpPr>
          <p:cNvPr id="3" name="Content Placeholder 2">
            <a:extLst>
              <a:ext uri="{FF2B5EF4-FFF2-40B4-BE49-F238E27FC236}">
                <a16:creationId xmlns:a16="http://schemas.microsoft.com/office/drawing/2014/main" id="{50493B95-5FC3-4202-881F-62F3CB78387E}"/>
              </a:ext>
            </a:extLst>
          </p:cNvPr>
          <p:cNvSpPr>
            <a:spLocks noGrp="1"/>
          </p:cNvSpPr>
          <p:nvPr>
            <p:ph idx="1"/>
          </p:nvPr>
        </p:nvSpPr>
        <p:spPr/>
        <p:txBody>
          <a:bodyPr/>
          <a:lstStyle/>
          <a:p>
            <a:r>
              <a:rPr lang="en-US" dirty="0"/>
              <a:t>Good conclusions typically (a) summarize the main points of the article, (b) highlight what is known and also gaps in our knowledge, and perhaps (c) suggest future avenues for research. </a:t>
            </a:r>
            <a:r>
              <a:rPr lang="en-US" b="0" dirty="0"/>
              <a:t>To what extent did your article address each of these elements?</a:t>
            </a:r>
          </a:p>
          <a:p>
            <a:endParaRPr lang="en-US" dirty="0"/>
          </a:p>
        </p:txBody>
      </p:sp>
    </p:spTree>
    <p:extLst>
      <p:ext uri="{BB962C8B-B14F-4D97-AF65-F5344CB8AC3E}">
        <p14:creationId xmlns:p14="http://schemas.microsoft.com/office/powerpoint/2010/main" val="2741141703"/>
      </p:ext>
    </p:extLst>
  </p:cSld>
  <p:clrMapOvr>
    <a:masterClrMapping/>
  </p:clrMapOvr>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8590</TotalTime>
  <Words>1477</Words>
  <Application>Microsoft Office PowerPoint</Application>
  <PresentationFormat>On-screen Show (4:3)</PresentationFormat>
  <Paragraphs>172</Paragraphs>
  <Slides>15</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Tahoma</vt:lpstr>
      <vt:lpstr>Compass</vt:lpstr>
      <vt:lpstr>Dissecting A Literature Review</vt:lpstr>
      <vt:lpstr>Dissecting a Literature Review Anderson (2001)</vt:lpstr>
      <vt:lpstr>Question #2</vt:lpstr>
      <vt:lpstr>Purposes of the first two paragraphs of the article?  </vt:lpstr>
      <vt:lpstr>PowerPoint Presentation</vt:lpstr>
      <vt:lpstr>Question #3</vt:lpstr>
      <vt:lpstr>Topic sentence</vt:lpstr>
      <vt:lpstr>Topic sentence (cont.)</vt:lpstr>
      <vt:lpstr>Question #4</vt:lpstr>
      <vt:lpstr>Conclusion</vt:lpstr>
      <vt:lpstr>PowerPoint Presentation</vt:lpstr>
      <vt:lpstr>Basic Elements of APA Style In-text Citations (APA 3.94 – 3.103)  Headings (APA 3.30 – 3. 32)</vt:lpstr>
      <vt:lpstr>Abstract</vt:lpstr>
      <vt:lpstr>PowerPoint Presentation</vt:lpstr>
      <vt:lpstr>Literature Review 100W</vt:lpstr>
    </vt:vector>
  </TitlesOfParts>
  <Company>U of 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Course</dc:title>
  <dc:subject>Introduction to Psychology</dc:subject>
  <dc:creator>Clifton Oyamot</dc:creator>
  <cp:lastModifiedBy>Jason Ventura</cp:lastModifiedBy>
  <cp:revision>515</cp:revision>
  <dcterms:created xsi:type="dcterms:W3CDTF">2003-01-21T07:30:27Z</dcterms:created>
  <dcterms:modified xsi:type="dcterms:W3CDTF">2019-09-06T23:23:25Z</dcterms:modified>
  <cp:category>Teaching</cp:category>
</cp:coreProperties>
</file>