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  <p:sldMasterId id="2147483693" r:id="rId2"/>
  </p:sldMasterIdLst>
  <p:notesMasterIdLst>
    <p:notesMasterId r:id="rId8"/>
  </p:notesMasterIdLst>
  <p:handoutMasterIdLst>
    <p:handoutMasterId r:id="rId9"/>
  </p:handoutMasterIdLst>
  <p:sldIdLst>
    <p:sldId id="396" r:id="rId3"/>
    <p:sldId id="423" r:id="rId4"/>
    <p:sldId id="430" r:id="rId5"/>
    <p:sldId id="432" r:id="rId6"/>
    <p:sldId id="433" r:id="rId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996600"/>
    <a:srgbClr val="0000FF"/>
    <a:srgbClr val="000000"/>
    <a:srgbClr val="B2B2B2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675" autoAdjust="0"/>
    <p:restoredTop sz="94291" autoAdjust="0"/>
  </p:normalViewPr>
  <p:slideViewPr>
    <p:cSldViewPr>
      <p:cViewPr varScale="1">
        <p:scale>
          <a:sx n="68" d="100"/>
          <a:sy n="68" d="100"/>
        </p:scale>
        <p:origin x="127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462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124" tIns="48061" rIns="96124" bIns="48061" numCol="1" anchor="t" anchorCtr="0" compatLnSpc="1">
            <a:prstTxWarp prst="textNoShape">
              <a:avLst/>
            </a:prstTxWarp>
          </a:bodyPr>
          <a:lstStyle>
            <a:lvl1pPr defTabSz="962025">
              <a:defRPr sz="1200"/>
            </a:lvl1pPr>
          </a:lstStyle>
          <a:p>
            <a:endParaRPr lang="en-US" altLang="en-US"/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124" tIns="48061" rIns="96124" bIns="48061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/>
            </a:lvl1pPr>
          </a:lstStyle>
          <a:p>
            <a:endParaRPr lang="en-US" altLang="en-US"/>
          </a:p>
        </p:txBody>
      </p:sp>
      <p:sp>
        <p:nvSpPr>
          <p:cNvPr id="405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124" tIns="48061" rIns="96124" bIns="48061" numCol="1" anchor="b" anchorCtr="0" compatLnSpc="1">
            <a:prstTxWarp prst="textNoShape">
              <a:avLst/>
            </a:prstTxWarp>
          </a:bodyPr>
          <a:lstStyle>
            <a:lvl1pPr defTabSz="962025">
              <a:defRPr sz="1200"/>
            </a:lvl1pPr>
          </a:lstStyle>
          <a:p>
            <a:endParaRPr lang="en-US" altLang="en-US"/>
          </a:p>
        </p:txBody>
      </p:sp>
      <p:sp>
        <p:nvSpPr>
          <p:cNvPr id="405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124" tIns="48061" rIns="96124" bIns="48061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/>
            </a:lvl1pPr>
          </a:lstStyle>
          <a:p>
            <a:fld id="{86998540-0968-4D99-B0F8-EF62BEF2F5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497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92" tIns="47096" rIns="94192" bIns="47096" numCol="1" anchor="t" anchorCtr="0" compatLnSpc="1">
            <a:prstTxWarp prst="textNoShape">
              <a:avLst/>
            </a:prstTxWarp>
          </a:bodyPr>
          <a:lstStyle>
            <a:lvl1pPr defTabSz="941388">
              <a:defRPr sz="1200"/>
            </a:lvl1pPr>
          </a:lstStyle>
          <a:p>
            <a:endParaRPr lang="en-US" altLang="en-US"/>
          </a:p>
        </p:txBody>
      </p:sp>
      <p:sp>
        <p:nvSpPr>
          <p:cNvPr id="824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92" tIns="47096" rIns="94192" bIns="47096" numCol="1" anchor="t" anchorCtr="0" compatLnSpc="1">
            <a:prstTxWarp prst="textNoShape">
              <a:avLst/>
            </a:prstTxWarp>
          </a:bodyPr>
          <a:lstStyle>
            <a:lvl1pPr algn="r" defTabSz="941388">
              <a:defRPr sz="1200"/>
            </a:lvl1pPr>
          </a:lstStyle>
          <a:p>
            <a:endParaRPr lang="en-US" altLang="en-US"/>
          </a:p>
        </p:txBody>
      </p:sp>
      <p:sp>
        <p:nvSpPr>
          <p:cNvPr id="824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24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0250" y="4560888"/>
            <a:ext cx="585470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92" tIns="47096" rIns="94192" bIns="470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24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92" tIns="47096" rIns="94192" bIns="47096" numCol="1" anchor="b" anchorCtr="0" compatLnSpc="1">
            <a:prstTxWarp prst="textNoShape">
              <a:avLst/>
            </a:prstTxWarp>
          </a:bodyPr>
          <a:lstStyle>
            <a:lvl1pPr defTabSz="941388">
              <a:defRPr sz="1200"/>
            </a:lvl1pPr>
          </a:lstStyle>
          <a:p>
            <a:endParaRPr lang="en-US" altLang="en-US"/>
          </a:p>
        </p:txBody>
      </p:sp>
      <p:sp>
        <p:nvSpPr>
          <p:cNvPr id="824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92" tIns="47096" rIns="94192" bIns="47096" numCol="1" anchor="b" anchorCtr="0" compatLnSpc="1">
            <a:prstTxWarp prst="textNoShape">
              <a:avLst/>
            </a:prstTxWarp>
          </a:bodyPr>
          <a:lstStyle>
            <a:lvl1pPr algn="r" defTabSz="941388">
              <a:defRPr sz="1200"/>
            </a:lvl1pPr>
          </a:lstStyle>
          <a:p>
            <a:fld id="{A29248A9-DD81-45C1-936B-98C21D4EE6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807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9E5A59-9321-468D-A128-39DB2059786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05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06631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7D945C-0A72-48C8-A6B2-BF09367151D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117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7631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82387F-A135-4143-9B68-BA70BE2E7B70}" type="slidenum">
              <a:rPr lang="en-US" altLang="en-US" smtClean="0">
                <a:solidFill>
                  <a:srgbClr val="000000"/>
                </a:solidFill>
              </a:rPr>
              <a:pPr eaLnBrk="1" hangingPunct="1"/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</p:spPr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5055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82387F-A135-4143-9B68-BA70BE2E7B70}" type="slidenum">
              <a:rPr lang="en-US" altLang="en-US" smtClean="0">
                <a:solidFill>
                  <a:srgbClr val="000000"/>
                </a:solidFill>
              </a:rPr>
              <a:pPr eaLnBrk="1" hangingPunct="1"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</p:spPr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14260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82387F-A135-4143-9B68-BA70BE2E7B70}" type="slidenum">
              <a:rPr lang="en-US" altLang="en-US" smtClean="0">
                <a:solidFill>
                  <a:srgbClr val="000000"/>
                </a:solidFill>
              </a:rPr>
              <a:pPr eaLnBrk="1" hangingPunct="1"/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</p:spPr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1426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B283F-E8CD-4877-816D-57DD010E33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8156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754B48-5822-4076-AC23-7197247EAE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970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3F80D-6E63-4323-A9D5-2F75C8B642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0398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44958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2DCCC38-DD81-43C8-9A58-66F3D560C5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1362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5701BFB-6308-4AD8-872D-3BA262032D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58464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9A465-41EA-49FC-9F6D-1C690C835E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297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5039B-13F6-4136-9AF9-FEE44C16270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7758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50D85-74C0-460A-82B0-786CEFCCA7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4392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AF627-5957-4953-8C5D-8EB840DFC7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0489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7DB1D-5823-41E7-A80F-AC32447BF4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2622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8E273-CB03-43F3-97CF-D7ED59A955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78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DF580-00F6-46CA-8640-B02FCFF1BB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99623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7291A-FD09-4EA6-BD30-35BEA4E3420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464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1060C-5A56-43B9-B372-25833811633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1456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CB267-02DB-4F2A-9020-BE4060DBE96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9929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47A4D-8116-47C5-970D-D3E2C38E98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8354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79D8D-AFC8-40C4-BCE2-A7016449E6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1159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F7C71-3D36-47D1-BE64-0FA0947453C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52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1CBB7-263F-4F14-9CF7-0834C072B2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1884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1717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81300" y="1600200"/>
            <a:ext cx="21717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E2D92D-3974-4579-8733-263C92D4EF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823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CDB1B-23F5-4D2A-A9A3-F7EDF1BD37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1534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9CFB37-6CC4-4E12-900C-2F7A09C7E6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2575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CC04D-38D0-4B81-BA4C-2C137BAC53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606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81953-E17E-4FA4-97AB-1E697D6B0C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9129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7DB5D-692C-4FFF-A5C7-6FC4BDAA1B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970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99"/>
          </a:solidFill>
          <a:ln w="635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5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4495800" cy="4525963"/>
          </a:xfrm>
          <a:prstGeom prst="rect">
            <a:avLst/>
          </a:prstGeom>
          <a:solidFill>
            <a:srgbClr val="99CCFF"/>
          </a:solidFill>
          <a:ln w="635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</p:txBody>
      </p:sp>
      <p:sp>
        <p:nvSpPr>
          <p:cNvPr id="1035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35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5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8AF1F1C-6386-419F-B369-A85AC2D1A0E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6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99CCFF"/>
          </a:solidFill>
          <a:ln w="635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127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127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127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28912699-B5A4-46B9-8EC9-E57AD509BEDF}" type="slidenum">
              <a:rPr lang="en-US">
                <a:solidFill>
                  <a:srgbClr val="000000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147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5.xml"/><Relationship Id="rId1" Type="http://schemas.openxmlformats.org/officeDocument/2006/relationships/tags" Target="../tags/tag3.xml"/><Relationship Id="rId4" Type="http://schemas.openxmlformats.org/officeDocument/2006/relationships/hyperlink" Target="http://www.ted.com/talks/angela_lee_duckworth_the_key_to_success_grit/transcript?language=en#t-2592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5.xml"/><Relationship Id="rId1" Type="http://schemas.openxmlformats.org/officeDocument/2006/relationships/tags" Target="../tags/tag4.xml"/><Relationship Id="rId5" Type="http://schemas.openxmlformats.org/officeDocument/2006/relationships/hyperlink" Target="https://sites.sas.upenn.edu/duckworth" TargetMode="External"/><Relationship Id="rId4" Type="http://schemas.openxmlformats.org/officeDocument/2006/relationships/hyperlink" Target="http://www.ted.com/talks/angela_lee_duckworth_the_key_to_success_grit/transcript?language=en#t-2592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5.xml"/><Relationship Id="rId1" Type="http://schemas.openxmlformats.org/officeDocument/2006/relationships/tags" Target="../tags/tag5.xml"/><Relationship Id="rId4" Type="http://schemas.openxmlformats.org/officeDocument/2006/relationships/hyperlink" Target="https://www.washingtonpost.com/news/answer-sheet/wp/2016/05/10/the-problem-with-teaching-grit-to-poor-kids-they-already-have-it-heres-what-they-really-nee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8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52500" y="5867400"/>
            <a:ext cx="7239000" cy="685800"/>
          </a:xfrm>
          <a:ln/>
        </p:spPr>
        <p:txBody>
          <a:bodyPr/>
          <a:lstStyle/>
          <a:p>
            <a:r>
              <a:rPr lang="en-US" altLang="en-US" sz="3200" dirty="0"/>
              <a:t>Instructor:  Jason X. Ventura</a:t>
            </a:r>
          </a:p>
        </p:txBody>
      </p:sp>
      <p:pic>
        <p:nvPicPr>
          <p:cNvPr id="105882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505200"/>
            <a:ext cx="2819400" cy="208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8822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429000"/>
            <a:ext cx="2095500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5882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657600" y="228600"/>
            <a:ext cx="5334000" cy="2962275"/>
          </a:xfrm>
          <a:solidFill>
            <a:srgbClr val="99CCFF"/>
          </a:solidFill>
          <a:ln/>
        </p:spPr>
        <p:txBody>
          <a:bodyPr anchor="ctr">
            <a:spAutoFit/>
          </a:bodyPr>
          <a:lstStyle/>
          <a:p>
            <a:br>
              <a:rPr lang="en-US" altLang="en-US" sz="4400">
                <a:sym typeface="Symbol" panose="05050102010706020507" pitchFamily="18" charset="2"/>
              </a:rPr>
            </a:br>
            <a:r>
              <a:rPr lang="en-US" altLang="en-US" sz="4400">
                <a:sym typeface="Symbol" panose="05050102010706020507" pitchFamily="18" charset="2"/>
              </a:rPr>
              <a:t>Psychology 100W</a:t>
            </a:r>
            <a:br>
              <a:rPr lang="en-US" altLang="en-US" sz="4400">
                <a:sym typeface="Symbol" panose="05050102010706020507" pitchFamily="18" charset="2"/>
              </a:rPr>
            </a:br>
            <a:r>
              <a:rPr lang="en-US" altLang="en-US" sz="4400">
                <a:sym typeface="Symbol" panose="05050102010706020507" pitchFamily="18" charset="2"/>
              </a:rPr>
              <a:t>Writing Workshop</a:t>
            </a:r>
            <a:br>
              <a:rPr lang="en-US" altLang="en-US" sz="4400"/>
            </a:br>
            <a:endParaRPr lang="en-US" altLang="en-US" sz="4400"/>
          </a:p>
        </p:txBody>
      </p:sp>
      <p:pic>
        <p:nvPicPr>
          <p:cNvPr id="1058825" name="Picture 9" descr="a screaming typewriter with pages of paper flying around the room.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381000"/>
            <a:ext cx="3392487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62" name="Rectangle 2"/>
          <p:cNvSpPr>
            <a:spLocks noGrp="1" noRot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Today</a:t>
            </a:r>
          </a:p>
        </p:txBody>
      </p:sp>
      <p:sp>
        <p:nvSpPr>
          <p:cNvPr id="1116163" name="Text Box 3"/>
          <p:cNvSpPr txBox="1">
            <a:spLocks noChangeArrowheads="1"/>
          </p:cNvSpPr>
          <p:nvPr/>
        </p:nvSpPr>
        <p:spPr bwMode="auto">
          <a:xfrm>
            <a:off x="1219200" y="1922463"/>
            <a:ext cx="6629400" cy="1015663"/>
          </a:xfrm>
          <a:prstGeom prst="rect">
            <a:avLst/>
          </a:prstGeom>
          <a:solidFill>
            <a:srgbClr val="99CCFF"/>
          </a:solidFill>
          <a:ln w="635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</a:rPr>
              <a:t>Evaluating Information Sources</a:t>
            </a:r>
          </a:p>
          <a:p>
            <a:pPr algn="ctr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</a:rPr>
              <a:t>APA Style Basics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altLang="en-US" dirty="0"/>
              <a:t>The Evidence for “Grit”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8229600" cy="4124206"/>
          </a:xfrm>
          <a:prstGeom prst="rect">
            <a:avLst/>
          </a:prstGeom>
          <a:solidFill>
            <a:srgbClr val="99CCFF"/>
          </a:solidFill>
          <a:ln w="635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cs typeface="Arial" charset="0"/>
                <a:hlinkClick r:id="rId4"/>
              </a:rPr>
              <a:t>TED Talk:  Intelligence vs. “Grit”</a:t>
            </a:r>
            <a:endParaRPr lang="en-US" altLang="en-US" sz="2400" b="1" dirty="0">
              <a:solidFill>
                <a:srgbClr val="FF0000"/>
              </a:solidFill>
              <a:cs typeface="Arial" charset="0"/>
            </a:endParaRPr>
          </a:p>
          <a:p>
            <a:endParaRPr lang="en-US" dirty="0">
              <a:solidFill>
                <a:srgbClr val="000000"/>
              </a:solidFill>
              <a:cs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000" b="1" dirty="0">
                <a:cs typeface="Arial" charset="0"/>
              </a:rPr>
              <a:t>What is the main claim of the presenter?</a:t>
            </a:r>
          </a:p>
          <a:p>
            <a:pPr lvl="0" algn="ctr" eaLnBrk="1" hangingPunct="1">
              <a:spcBef>
                <a:spcPct val="50000"/>
              </a:spcBef>
            </a:pPr>
            <a:r>
              <a:rPr lang="en-US" altLang="en-US" sz="2000" b="1" dirty="0">
                <a:cs typeface="Arial" charset="0"/>
              </a:rPr>
              <a:t>Should we believe the claim?</a:t>
            </a:r>
          </a:p>
          <a:p>
            <a:pPr lvl="0" algn="ctr" eaLnBrk="1" hangingPunct="1">
              <a:spcBef>
                <a:spcPct val="50000"/>
              </a:spcBef>
            </a:pPr>
            <a:r>
              <a:rPr lang="en-US" altLang="en-US" sz="2000" b="1" dirty="0">
                <a:cs typeface="Arial" charset="0"/>
              </a:rPr>
              <a:t>What evidence is provided and how credible is it?</a:t>
            </a:r>
          </a:p>
          <a:p>
            <a:pPr lvl="0" algn="ctr" eaLnBrk="1" hangingPunct="1">
              <a:spcBef>
                <a:spcPct val="50000"/>
              </a:spcBef>
            </a:pPr>
            <a:r>
              <a:rPr lang="en-US" altLang="en-US" sz="2000" b="1" dirty="0">
                <a:cs typeface="Arial" charset="0"/>
              </a:rPr>
              <a:t>Is it anecdotal?  Empirical?  Quantitative?  Qualitative?  Experiments?  Correlational studies?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000" b="1" dirty="0">
                <a:cs typeface="Arial" charset="0"/>
              </a:rPr>
              <a:t>Do a web search on the concept presented.  What kinds of sources are you finding?  How credible are these sources?</a:t>
            </a:r>
          </a:p>
          <a:p>
            <a:pPr lvl="0" algn="ctr" eaLnBrk="1" hangingPunct="1">
              <a:spcBef>
                <a:spcPct val="50000"/>
              </a:spcBef>
            </a:pPr>
            <a:r>
              <a:rPr lang="en-US" sz="2000" b="1" dirty="0">
                <a:cs typeface="Arial" charset="0"/>
              </a:rPr>
              <a:t>Do a web search on the author.  What are her qualifications?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74318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altLang="en-US" dirty="0"/>
              <a:t>The Evidence for “Grit”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8229600" cy="2585323"/>
          </a:xfrm>
          <a:prstGeom prst="rect">
            <a:avLst/>
          </a:prstGeom>
          <a:solidFill>
            <a:srgbClr val="99CCFF"/>
          </a:solidFill>
          <a:ln w="635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cs typeface="Arial" charset="0"/>
                <a:hlinkClick r:id="rId4"/>
              </a:rPr>
              <a:t>TED Talk:  Intelligence vs. “Grit”</a:t>
            </a:r>
            <a:endParaRPr lang="en-US" altLang="en-US" sz="2400" b="1" dirty="0">
              <a:solidFill>
                <a:srgbClr val="FF0000"/>
              </a:solidFill>
              <a:cs typeface="Arial" charset="0"/>
            </a:endParaRPr>
          </a:p>
          <a:p>
            <a:endParaRPr lang="en-US" dirty="0">
              <a:solidFill>
                <a:srgbClr val="000000"/>
              </a:solidFill>
              <a:cs typeface="Arial" charset="0"/>
            </a:endParaRPr>
          </a:p>
          <a:p>
            <a:pPr algn="ctr"/>
            <a:r>
              <a:rPr lang="en-US" sz="2400" b="1" dirty="0">
                <a:solidFill>
                  <a:srgbClr val="000000"/>
                </a:solidFill>
                <a:cs typeface="Arial" charset="0"/>
              </a:rPr>
              <a:t>Angela Lee Duckworth</a:t>
            </a:r>
          </a:p>
          <a:p>
            <a:pPr algn="ctr"/>
            <a:r>
              <a:rPr lang="en-US" sz="2400" b="1" dirty="0">
                <a:solidFill>
                  <a:srgbClr val="000000"/>
                </a:solidFill>
                <a:cs typeface="Arial" charset="0"/>
              </a:rPr>
              <a:t>University of Pennsylvania</a:t>
            </a:r>
            <a:endParaRPr lang="en-US" dirty="0">
              <a:solidFill>
                <a:srgbClr val="000000"/>
              </a:solidFill>
              <a:cs typeface="Arial" charset="0"/>
            </a:endParaRPr>
          </a:p>
          <a:p>
            <a:pPr algn="ctr"/>
            <a:r>
              <a:rPr lang="en-US" sz="2400" b="1" dirty="0">
                <a:solidFill>
                  <a:srgbClr val="000000"/>
                </a:solidFill>
                <a:cs typeface="Arial" charset="0"/>
                <a:hlinkClick r:id="rId5"/>
              </a:rPr>
              <a:t>The Duckworth Lab</a:t>
            </a:r>
            <a:endParaRPr lang="en-US" sz="2400" b="1" dirty="0">
              <a:solidFill>
                <a:srgbClr val="000000"/>
              </a:solidFill>
              <a:cs typeface="Arial" charset="0"/>
            </a:endParaRPr>
          </a:p>
          <a:p>
            <a:pPr algn="ctr"/>
            <a:endParaRPr lang="en-US" sz="2400" b="1" dirty="0">
              <a:solidFill>
                <a:srgbClr val="000000"/>
              </a:solidFill>
              <a:cs typeface="Arial" charset="0"/>
            </a:endParaRPr>
          </a:p>
          <a:p>
            <a:pPr algn="ctr"/>
            <a:r>
              <a:rPr lang="en-US" sz="2400" b="1" dirty="0">
                <a:solidFill>
                  <a:srgbClr val="000000"/>
                </a:solidFill>
                <a:cs typeface="Arial" charset="0"/>
              </a:rPr>
              <a:t>Grit: Perseverance and Passion for Long-Term Goals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784953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altLang="en-US" dirty="0"/>
              <a:t>The Evidence Against “Grit”?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8229600" cy="1477328"/>
          </a:xfrm>
          <a:prstGeom prst="rect">
            <a:avLst/>
          </a:prstGeom>
          <a:solidFill>
            <a:srgbClr val="99CCFF"/>
          </a:solidFill>
          <a:ln w="635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cs typeface="Arial" charset="0"/>
                <a:hlinkClick r:id="rId4"/>
              </a:rPr>
              <a:t>The problem with teaching “grit” to poor kids?  They already have it.</a:t>
            </a:r>
            <a:endParaRPr lang="en-US" altLang="en-US" sz="2400" b="1" dirty="0">
              <a:solidFill>
                <a:srgbClr val="FF0000"/>
              </a:solidFill>
              <a:cs typeface="Arial" charset="0"/>
            </a:endParaRPr>
          </a:p>
          <a:p>
            <a:endParaRPr lang="en-US" dirty="0">
              <a:solidFill>
                <a:srgbClr val="000000"/>
              </a:solidFill>
              <a:cs typeface="Arial" charset="0"/>
            </a:endParaRPr>
          </a:p>
          <a:p>
            <a:pPr algn="ctr"/>
            <a:r>
              <a:rPr lang="en-US" sz="2400" b="1" dirty="0">
                <a:solidFill>
                  <a:srgbClr val="000000"/>
                </a:solidFill>
                <a:cs typeface="Arial" charset="0"/>
              </a:rPr>
              <a:t>Much Ado About Grit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3096794"/>
      </p:ext>
    </p:extLst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FF"/>
        </a:solidFill>
        <a:ln w="635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FF"/>
        </a:solidFill>
        <a:ln w="635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CC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E2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3300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ADAA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5050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B3B3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CCCC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E2E2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6840</TotalTime>
  <Words>167</Words>
  <Application>Microsoft Office PowerPoint</Application>
  <PresentationFormat>On-screen Show (4:3)</PresentationFormat>
  <Paragraphs>34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Default Design</vt:lpstr>
      <vt:lpstr>1_Default Design</vt:lpstr>
      <vt:lpstr> Psychology 100W Writing Workshop </vt:lpstr>
      <vt:lpstr>Today</vt:lpstr>
      <vt:lpstr>The Evidence for “Grit”</vt:lpstr>
      <vt:lpstr>The Evidence for “Grit”</vt:lpstr>
      <vt:lpstr>The Evidence Against “Grit”?</vt:lpstr>
    </vt:vector>
  </TitlesOfParts>
  <Company>U of 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Course</dc:title>
  <dc:subject>Introduction to Psychology</dc:subject>
  <dc:creator>Clifton Oyamot</dc:creator>
  <cp:lastModifiedBy>Jason Ventura</cp:lastModifiedBy>
  <cp:revision>502</cp:revision>
  <dcterms:created xsi:type="dcterms:W3CDTF">2003-01-21T07:30:27Z</dcterms:created>
  <dcterms:modified xsi:type="dcterms:W3CDTF">2019-09-06T23:16:48Z</dcterms:modified>
  <cp:category>Teaching</cp:category>
</cp:coreProperties>
</file>