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64" r:id="rId5"/>
    <p:sldId id="260" r:id="rId6"/>
    <p:sldId id="261" r:id="rId7"/>
    <p:sldId id="262" r:id="rId8"/>
    <p:sldId id="267" r:id="rId9"/>
    <p:sldId id="268" r:id="rId10"/>
    <p:sldId id="272" r:id="rId11"/>
    <p:sldId id="269" r:id="rId12"/>
    <p:sldId id="270" r:id="rId13"/>
    <p:sldId id="273" r:id="rId14"/>
    <p:sldId id="271" r:id="rId15"/>
    <p:sldId id="266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23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03D99-BCC6-472A-B3AE-8D552AD4C10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8FDC-E409-457B-A28A-33510D12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5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Difference between research paper and literature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58FDC-E409-457B-A28A-33510D12FC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9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other cases, there might be no correlation at all between the variables of interest.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variables themselves are not under the control of the researchers.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58FDC-E409-457B-A28A-33510D12FC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5E9E0-8CAE-49CF-8F10-06D239C97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718FF-1D2D-495C-B2FB-854BFBC64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BCB72-7326-4A51-AEF5-4AA22EB1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C1BD-8257-46BA-91CD-C991223F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8E756-1F79-4EB3-9890-935E1F68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6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3DF4-A3F2-45F7-A7F9-50E13A8C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26CB8-CE6B-4688-9CA8-B4D8015B8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523D-76CD-4A83-8EFB-385494BC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ECEA0-6538-4AD6-9DFB-8B01C2B7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BEB9-C3E3-48D1-8E56-098D4455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8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E4FF5-39BE-45F1-8883-A5461CA25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E7662-5818-4F12-81A3-AB167C792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1B1A2-DC32-4DE7-8CDB-D3C8577E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3125E-710C-4DC3-B62C-9F4E7184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10E9D-CB91-48E4-B97D-8F29DD11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1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F9FA-3020-43C2-9EA1-2F16771DE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42BDE-3B3B-462D-BA0B-0D13083FA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B247-4EB0-4EF5-A9CA-840BEAF9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CBF7C-3709-422E-B9A2-255B5A4A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C4409-F16A-4648-97A4-04EA1238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7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F476-D999-4A77-B010-647BD1F4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B8EA6-8A9F-4097-A6B6-8EEC04C99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808D7-236D-4290-83EE-C29F862B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D757B-7DB0-453B-8D93-665C56F4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F9E4F-D647-4487-A6BE-4395F2AD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ED125-13AC-4FFE-98FC-F12FA751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CB743-CEBA-44DB-A811-4075B1EDE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DC688-80A0-4DA0-B88A-DFE9B6F0F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60578-580F-47E4-BF57-330EB3A2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93260-9C8D-4790-937A-8C5EBA0B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A4AC3-6A3D-4F34-B58D-1A931C8E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2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D109-26EF-43F1-A935-F8EB4C745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1C3A4-BB63-4133-9A34-5B36C1FE3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2F66D-5B5D-44B5-B9B6-BA76956EE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9E585-DA10-4708-9D04-537CCB88F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0797C5-7DF7-4B39-90E5-C1F35BD49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CE28F-9210-4690-900C-F8946653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16CF7-9B98-4597-9BF1-409123CE2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38B9B7-1658-4AB6-86EC-47A300DB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20AB-8095-4BE8-A2D7-ACED5EEF7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5834A-B96C-440D-99A9-999D21C2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C5494-7186-484C-8EBA-6A1054C3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3D836-41FB-4949-BDD7-AF21E9C9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036B2-64F7-4999-A8E8-79F7648A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E197E-58B4-44D4-BEBF-E2F37F0F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038CB-2158-4ADD-BF8E-90DF8408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7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61FA2-7C56-46D7-A948-17EBE4CF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1A14F-0883-49A8-ACB9-EEC9AE0C4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4104D-DCD1-43E2-860A-8A79BAFCC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8A39B-8E6C-43B4-996F-3ADB732F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226A1-C59B-4D81-852A-66C35096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C4AA5-EBBF-4CBB-8240-797D4C1B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2D435-443E-4389-B896-7CA0290A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0EFDD-E06C-4102-A8A2-53F7944F2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7B331-DC50-40CA-AE25-D78F1DAEB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97F7C-F5A9-439F-B6B9-31D06762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EA3C-3A48-4FAA-8EF4-338683D1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CC96F-8F72-47AF-A20B-C1CEC2A9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5D0E8-6616-4C1E-86E9-BD26D284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AB6CB-07D2-40CE-8229-2585FB891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3D828-AEFE-41AE-BA5B-80D406B09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3806-1E09-45E0-AC00-13D9242F2F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D472E-678B-49A0-8D6F-1B17A8EF3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DFF1-5C82-46DE-AA2F-D88CC21F5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B7AEF-88C2-49CD-A66E-86C3BD51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C017-7A1D-4603-B626-C2079DE2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89BCE-5F3C-45E8-A49D-4A78EA220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50504"/>
            <a:ext cx="11102009" cy="46264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Journal articles are usually reports of empirical studies, literature reviews, theoretical articles, methodological articles, or case studies. </a:t>
            </a:r>
          </a:p>
          <a:p>
            <a:pPr lvl="1"/>
            <a:r>
              <a:rPr lang="en-US" sz="2800" dirty="0"/>
              <a:t>They are </a:t>
            </a:r>
            <a:r>
              <a:rPr lang="en-US" sz="2800" i="1" dirty="0"/>
              <a:t>primary</a:t>
            </a:r>
            <a:r>
              <a:rPr lang="en-US" sz="2800" dirty="0"/>
              <a:t> or original publications.</a:t>
            </a:r>
          </a:p>
          <a:p>
            <a:endParaRPr lang="en-US" dirty="0"/>
          </a:p>
          <a:p>
            <a:r>
              <a:rPr lang="en-US" dirty="0"/>
              <a:t>Members of the scientific community generally agree that the characteristics of these publications are that </a:t>
            </a:r>
          </a:p>
          <a:p>
            <a:pPr lvl="1"/>
            <a:r>
              <a:rPr lang="en-US" sz="2800" dirty="0"/>
              <a:t>(a) articles represent research not previously published (i.e., first disclosure) </a:t>
            </a:r>
          </a:p>
          <a:p>
            <a:pPr lvl="1"/>
            <a:r>
              <a:rPr lang="en-US" sz="2800" dirty="0"/>
              <a:t>(b) articles are reviewed by peers (hence the term “peer reviewed”) before being accepted or rejected by a journal, and </a:t>
            </a:r>
          </a:p>
          <a:p>
            <a:pPr lvl="1"/>
            <a:r>
              <a:rPr lang="en-US" sz="2800" dirty="0"/>
              <a:t>(c) articles are archival (i.e., retrievable for future reference).</a:t>
            </a:r>
          </a:p>
        </p:txBody>
      </p:sp>
    </p:spTree>
    <p:extLst>
      <p:ext uri="{BB962C8B-B14F-4D97-AF65-F5344CB8AC3E}">
        <p14:creationId xmlns:p14="http://schemas.microsoft.com/office/powerpoint/2010/main" val="407108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A10B-23E2-4180-83D6-68387569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0DB2A-8728-4FC9-B1A4-2AC47D81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Qualitative: Descriptive information, which often comes from interviews, focus groups or artistic depictions such as photographs.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9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D69D-1E43-42AE-AE8A-A5309A02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D028-3AC2-4A97-AF05-42180589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825625"/>
            <a:ext cx="11022496" cy="4351338"/>
          </a:xfrm>
        </p:spPr>
        <p:txBody>
          <a:bodyPr/>
          <a:lstStyle/>
          <a:p>
            <a:r>
              <a:rPr lang="en-US" sz="3200" dirty="0"/>
              <a:t>An experiment is a study in which a treatment, procedure, or program is intentionally introduced and a result or outcome is observed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1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846D-3C4A-41A4-AA31-4FE3ED01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85F32-D28D-40AB-8AE0-AB50223E3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correlation refers to a relationship between two variables. Correlations can be strong or weak, as well as positive or negative. </a:t>
            </a:r>
          </a:p>
          <a:p>
            <a:endParaRPr lang="en-US" sz="3200" dirty="0"/>
          </a:p>
          <a:p>
            <a:r>
              <a:rPr lang="en-US" sz="3200" dirty="0"/>
              <a:t>Correlational studies cannot prove cause-and-effect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214652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AA6D-929F-4248-B5B8-7D1263A5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A740-366B-4A15-82B9-A060BBC34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9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0A02-C8F1-4916-B4BA-8C3B76EB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articles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2C455-BAAA-4C48-855C-C17E8A80F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825625"/>
            <a:ext cx="11114649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They typically consist of distinct sections that reflect the stages in the research process and that appear in the following sequence: </a:t>
            </a:r>
          </a:p>
          <a:p>
            <a:pPr marL="914400" lvl="2" indent="0">
              <a:buNone/>
            </a:pPr>
            <a:r>
              <a:rPr lang="en-US" sz="2800" dirty="0"/>
              <a:t>• </a:t>
            </a:r>
            <a:r>
              <a:rPr lang="en-US" sz="2800" b="1" dirty="0"/>
              <a:t>introduction</a:t>
            </a:r>
            <a:r>
              <a:rPr lang="en-US" sz="2800" dirty="0"/>
              <a:t>: development of the problem under investigation, including its historical antecedents, and statement of the purpose of the investigation; </a:t>
            </a:r>
          </a:p>
          <a:p>
            <a:pPr marL="914400" lvl="2" indent="0">
              <a:buNone/>
            </a:pPr>
            <a:r>
              <a:rPr lang="en-US" sz="2800" dirty="0"/>
              <a:t>• </a:t>
            </a:r>
            <a:r>
              <a:rPr lang="en-US" sz="2800" b="1" dirty="0"/>
              <a:t>method</a:t>
            </a:r>
            <a:r>
              <a:rPr lang="en-US" sz="2800" dirty="0"/>
              <a:t>: description of the procedures used to conduct the investigation; </a:t>
            </a:r>
          </a:p>
          <a:p>
            <a:pPr marL="914400" lvl="2" indent="0">
              <a:buNone/>
            </a:pPr>
            <a:r>
              <a:rPr lang="en-US" sz="2800" dirty="0"/>
              <a:t>• </a:t>
            </a:r>
            <a:r>
              <a:rPr lang="en-US" sz="2800" b="1" dirty="0"/>
              <a:t>results</a:t>
            </a:r>
            <a:r>
              <a:rPr lang="en-US" sz="2800" dirty="0"/>
              <a:t>: report of the findings and analyses; and </a:t>
            </a:r>
          </a:p>
          <a:p>
            <a:pPr marL="914400" lvl="2" indent="0">
              <a:buNone/>
            </a:pPr>
            <a:r>
              <a:rPr lang="en-US" sz="2800" dirty="0"/>
              <a:t>• </a:t>
            </a:r>
            <a:r>
              <a:rPr lang="en-US" sz="2800" b="1" dirty="0"/>
              <a:t>discussion</a:t>
            </a:r>
            <a:r>
              <a:rPr lang="en-US" sz="2800" dirty="0"/>
              <a:t>: summary, interpretation, and implications of the results.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64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0B1E6-4C28-4641-A107-C0C55239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Methodological Articles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EB17-1E38-44E1-8272-9F2BEEA8A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825625"/>
            <a:ext cx="10995991" cy="4351338"/>
          </a:xfrm>
        </p:spPr>
        <p:txBody>
          <a:bodyPr/>
          <a:lstStyle/>
          <a:p>
            <a:endParaRPr lang="en-US" sz="3200" dirty="0"/>
          </a:p>
          <a:p>
            <a:r>
              <a:rPr lang="en-US" sz="3200" dirty="0"/>
              <a:t>Further, the article allows the reader to compare the proposed methods with those in current use and to implement the proposed methods. 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65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4E52-2939-4927-9864-138DB2F2F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9E6B6-63DE-434A-AC46-3F8B7DDF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1.06 Other Types of Articles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Other, less frequently published types of articles, include brief reports, comments and replies on previously published articles, book reviews, obituaries, letters to the editor, and monographs. </a:t>
            </a:r>
          </a:p>
        </p:txBody>
      </p:sp>
    </p:spTree>
    <p:extLst>
      <p:ext uri="{BB962C8B-B14F-4D97-AF65-F5344CB8AC3E}">
        <p14:creationId xmlns:p14="http://schemas.microsoft.com/office/powerpoint/2010/main" val="56099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B9C700-B02E-4BC7-962D-00ADB82C2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en-US" dirty="0"/>
              <a:t>Types of articles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AB5E2C-132E-4D3D-B590-74695B0B1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272210"/>
            <a:ext cx="11181522" cy="4904754"/>
          </a:xfrm>
        </p:spPr>
        <p:txBody>
          <a:bodyPr>
            <a:noAutofit/>
          </a:bodyPr>
          <a:lstStyle/>
          <a:p>
            <a:endParaRPr lang="en-US" u="sng" dirty="0"/>
          </a:p>
          <a:p>
            <a:r>
              <a:rPr lang="en-US" sz="3200" u="sng" dirty="0"/>
              <a:t>Empirical Studies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Empirical studies are reports of original research. These include </a:t>
            </a:r>
            <a:r>
              <a:rPr lang="en-US" sz="3200" b="1" dirty="0"/>
              <a:t>secondary analyses </a:t>
            </a:r>
            <a:r>
              <a:rPr lang="en-US" sz="3200" dirty="0"/>
              <a:t>that test hypotheses by presenting novel analyses of data not considered or addressed in previous reports. </a:t>
            </a:r>
          </a:p>
        </p:txBody>
      </p:sp>
    </p:spTree>
    <p:extLst>
      <p:ext uri="{BB962C8B-B14F-4D97-AF65-F5344CB8AC3E}">
        <p14:creationId xmlns:p14="http://schemas.microsoft.com/office/powerpoint/2010/main" val="160962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B7D4-A44D-4D21-A90F-CE3DAB07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/>
              <a:t>Literature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89F80-FD68-4D95-B775-01928D7A2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616765"/>
            <a:ext cx="11062252" cy="4560198"/>
          </a:xfrm>
        </p:spPr>
        <p:txBody>
          <a:bodyPr>
            <a:noAutofit/>
          </a:bodyPr>
          <a:lstStyle/>
          <a:p>
            <a:r>
              <a:rPr lang="en-US" sz="3200" u="sng" dirty="0"/>
              <a:t>1.6 Literature Reviews</a:t>
            </a:r>
          </a:p>
          <a:p>
            <a:pPr lvl="1"/>
            <a:r>
              <a:rPr lang="en-US" sz="3200" dirty="0"/>
              <a:t>Literature reviews are critical evaluations of material that has already been published. </a:t>
            </a:r>
          </a:p>
          <a:p>
            <a:pPr lvl="2"/>
            <a:r>
              <a:rPr lang="en-US" sz="3200" dirty="0"/>
              <a:t>In meta-analyses, authors use quantitative procedures to statistically combine the results of studies.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By organizing, integrating, and evaluating previously published material, authors of literature reviews consider the progress of research toward clarifying a problem.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998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F3AA-33BF-4834-A817-A32C044A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A901E-C860-43FB-9170-42E51E10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In a sense, literature reviews are tutorials, in that authors </a:t>
            </a:r>
          </a:p>
          <a:p>
            <a:pPr lvl="2"/>
            <a:r>
              <a:rPr lang="en-US" sz="3200" dirty="0"/>
              <a:t>define and clarify the problem;</a:t>
            </a:r>
          </a:p>
          <a:p>
            <a:pPr lvl="2"/>
            <a:r>
              <a:rPr lang="en-US" sz="3200" dirty="0"/>
              <a:t>summarize previous investigations to inform the reader of the state of research;</a:t>
            </a:r>
          </a:p>
          <a:p>
            <a:pPr lvl="2"/>
            <a:r>
              <a:rPr lang="en-US" sz="3200" dirty="0"/>
              <a:t>identify relations, contradictions, gaps, and inconsistencies in the literature; and</a:t>
            </a:r>
          </a:p>
          <a:p>
            <a:pPr lvl="2"/>
            <a:r>
              <a:rPr lang="en-US" sz="3200" dirty="0"/>
              <a:t>suggest the next step or steps in solving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8756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7FCB-DC47-47DA-AD9E-8341FA04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BB2C0-BC8A-4D18-84AC-E84791CB4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563757"/>
            <a:ext cx="11781183" cy="4929808"/>
          </a:xfrm>
        </p:spPr>
        <p:txBody>
          <a:bodyPr>
            <a:normAutofit/>
          </a:bodyPr>
          <a:lstStyle/>
          <a:p>
            <a:r>
              <a:rPr lang="en-US" sz="3200" u="sng" dirty="0"/>
              <a:t>1.7 Theoretical Articles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Authors draw on existing research literature to advance theory.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Theoretical articles present empirical information only when it advances a theoretical issue. </a:t>
            </a:r>
          </a:p>
        </p:txBody>
      </p:sp>
    </p:spTree>
    <p:extLst>
      <p:ext uri="{BB962C8B-B14F-4D97-AF65-F5344CB8AC3E}">
        <p14:creationId xmlns:p14="http://schemas.microsoft.com/office/powerpoint/2010/main" val="190058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B863-F3CD-4DD7-AB5E-BF392184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r>
              <a:rPr lang="en-US" dirty="0"/>
              <a:t>Methodological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324FE-EB15-4FEB-AE3D-58C8E3BCD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563757"/>
            <a:ext cx="11141765" cy="4784034"/>
          </a:xfrm>
        </p:spPr>
        <p:txBody>
          <a:bodyPr>
            <a:noAutofit/>
          </a:bodyPr>
          <a:lstStyle/>
          <a:p>
            <a:r>
              <a:rPr lang="en-US" sz="3200" u="sng" dirty="0"/>
              <a:t>1.8 Methodological Articles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Methodological articles present new methodological approaches, modifications of existing methods, or discussions of quantitative and data analytic approaches to the community of researchers.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032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AEC3-16AD-40CF-93DB-6DD153C0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9E7F-67C2-4BCE-A4FD-FA9C8EAB8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u="sng" dirty="0"/>
              <a:t>1.2 Case Studies</a:t>
            </a:r>
          </a:p>
          <a:p>
            <a:pPr lvl="1"/>
            <a:r>
              <a:rPr lang="en-US" sz="3200" dirty="0"/>
              <a:t>Case studies are reports of case materials obtained while working with an individual, a group, a community, or an organization.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Case studies illustrate a problem; indicate a means for solving a problem; and/or shed light on needed research.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539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4C8AC-4294-44F1-914E-9502560E1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Anecdotal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5891-F6AA-4D97-8986-B9DCCE082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825625"/>
            <a:ext cx="10995991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Anecdotal evidence is an informal account of evidence in the form of an anecdote, or hearsay. The term is usually used in contrast to scientific evidence.</a:t>
            </a:r>
          </a:p>
          <a:p>
            <a:endParaRPr lang="en-US" sz="3200" dirty="0"/>
          </a:p>
          <a:p>
            <a:r>
              <a:rPr lang="en-US" sz="3200" dirty="0"/>
              <a:t>Only statistical evidence can determine how typical something is.</a:t>
            </a:r>
          </a:p>
        </p:txBody>
      </p:sp>
    </p:spTree>
    <p:extLst>
      <p:ext uri="{BB962C8B-B14F-4D97-AF65-F5344CB8AC3E}">
        <p14:creationId xmlns:p14="http://schemas.microsoft.com/office/powerpoint/2010/main" val="117923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7FAC-62A7-44C9-A01B-C48A25B6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0E21-EE4B-42B0-8D17-DA43C13F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775791"/>
            <a:ext cx="10929730" cy="4401172"/>
          </a:xfrm>
        </p:spPr>
        <p:txBody>
          <a:bodyPr>
            <a:noAutofit/>
          </a:bodyPr>
          <a:lstStyle/>
          <a:p>
            <a:r>
              <a:rPr lang="en-US" sz="3200" dirty="0"/>
              <a:t>Quantitative: Numerical or statistical information (data), which often comes from surveys, surveillance or from administration records.</a:t>
            </a:r>
          </a:p>
          <a:p>
            <a:pPr lvl="1"/>
            <a:r>
              <a:rPr lang="en-US" sz="3200" dirty="0"/>
              <a:t>information about quantities; that is, information that can be measured and written down with numbers.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735</Words>
  <Application>Microsoft Office PowerPoint</Application>
  <PresentationFormat>Widescreen</PresentationFormat>
  <Paragraphs>73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Types of articles</vt:lpstr>
      <vt:lpstr>Types of articles (cont.)</vt:lpstr>
      <vt:lpstr>Literature Reviews</vt:lpstr>
      <vt:lpstr>Literature Reviews (cont.)</vt:lpstr>
      <vt:lpstr>Theoretical articles</vt:lpstr>
      <vt:lpstr>Methodological Articles</vt:lpstr>
      <vt:lpstr>Case Studies</vt:lpstr>
      <vt:lpstr>Anecdotal evidence</vt:lpstr>
      <vt:lpstr>Quantitative evidence</vt:lpstr>
      <vt:lpstr>Qualitative evidence</vt:lpstr>
      <vt:lpstr>Experimental </vt:lpstr>
      <vt:lpstr>Correlational studies</vt:lpstr>
      <vt:lpstr>PowerPoint Presentation</vt:lpstr>
      <vt:lpstr>Types of articles (cont.)</vt:lpstr>
      <vt:lpstr>Methodological Articles (cont.)</vt:lpstr>
      <vt:lpstr>Other Types of Articles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articles</dc:title>
  <dc:creator>Jason Ventura</dc:creator>
  <cp:lastModifiedBy>Jason Ventura</cp:lastModifiedBy>
  <cp:revision>21</cp:revision>
  <dcterms:created xsi:type="dcterms:W3CDTF">2017-09-05T02:43:21Z</dcterms:created>
  <dcterms:modified xsi:type="dcterms:W3CDTF">2020-02-11T17:56:49Z</dcterms:modified>
</cp:coreProperties>
</file>