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4" r:id="rId2"/>
    <p:sldId id="264" r:id="rId3"/>
    <p:sldId id="256" r:id="rId4"/>
    <p:sldId id="266" r:id="rId5"/>
    <p:sldId id="267" r:id="rId6"/>
    <p:sldId id="265" r:id="rId7"/>
    <p:sldId id="257" r:id="rId8"/>
    <p:sldId id="258" r:id="rId9"/>
    <p:sldId id="272" r:id="rId10"/>
    <p:sldId id="444" r:id="rId11"/>
    <p:sldId id="259" r:id="rId12"/>
    <p:sldId id="260" r:id="rId13"/>
    <p:sldId id="261" r:id="rId14"/>
    <p:sldId id="262" r:id="rId15"/>
    <p:sldId id="263" r:id="rId16"/>
    <p:sldId id="410" r:id="rId17"/>
    <p:sldId id="411" r:id="rId18"/>
    <p:sldId id="445" r:id="rId19"/>
    <p:sldId id="268" r:id="rId20"/>
    <p:sldId id="270" r:id="rId21"/>
    <p:sldId id="273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542" autoAdjust="0"/>
  </p:normalViewPr>
  <p:slideViewPr>
    <p:cSldViewPr snapToGrid="0">
      <p:cViewPr>
        <p:scale>
          <a:sx n="80" d="100"/>
          <a:sy n="80" d="100"/>
        </p:scale>
        <p:origin x="378" y="-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1A330-D534-449B-819C-C3FC0BB08C85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F647A-8B7C-4CF9-A7E6-3F7FDA467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90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Cue grading rubric.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F647A-8B7C-4CF9-A7E6-3F7FDA467D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84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8F454D-C47B-473B-A205-53114812816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1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D77AB-EA1C-4917-B2E5-4C7B65986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095AD0-FAFB-45CE-900E-481A80D33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6AC34-174F-44E6-A543-B3CF91F0E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E3A3-F92D-4C7A-BA84-E12779ABA796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BAFCE-2C02-48D1-99BB-79342CAAC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64C99-79C0-4B1F-A341-2BD5D7E0F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1B26-8A21-4387-B6FB-FCDBFC19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BE2F1-2DE3-406A-AC8E-CA0FFD1BF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DC9AE5-9153-47FB-95B2-B51D96FA4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040AF-7692-4E66-A50F-075626F2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E3A3-F92D-4C7A-BA84-E12779ABA796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263B0-81EA-4BBC-B146-BF85B0B45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8231F-4D18-4400-A93A-5FE8E31B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1B26-8A21-4387-B6FB-FCDBFC19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7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8A34EB-2700-4D60-BE7D-A8E00121ED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6D694-84BB-4110-9661-6065682CB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B6080-C7A2-4F61-B966-404EE9F0D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E3A3-F92D-4C7A-BA84-E12779ABA796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96256-9FA1-45C7-9B2D-605535762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1BABC-8249-4155-9E48-484CBBA3C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1B26-8A21-4387-B6FB-FCDBFC19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04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02167" y="228601"/>
            <a:ext cx="11391900" cy="5870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02167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fld id="{42C584F8-350C-4F00-A2D4-10F3074831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99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460A6-4C12-41AA-A0DE-A848752CC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D84FA-4CC4-4C2F-BFAF-BCE086BA4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57240-3869-4756-83DF-145C685B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E3A3-F92D-4C7A-BA84-E12779ABA796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DA608-C848-4D6D-AD3F-714D7E786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802EA-38BD-4C25-B60D-E1C762DEC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1B26-8A21-4387-B6FB-FCDBFC19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097A7-9C56-473B-A45D-9ACA533B6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43202-40BE-4947-AC30-607C4A5F4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301AC-0DBF-4D20-ABB2-1BF0C753C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E3A3-F92D-4C7A-BA84-E12779ABA796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27466-7A09-4A4D-807F-0FFDDA347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9CB53-6774-47A3-9CA5-8ED1F0FCD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1B26-8A21-4387-B6FB-FCDBFC19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1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3AEC0-D0E3-48E8-9515-DE98646A5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77A39-C624-4298-BAEB-F2978C220D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067D9-D37F-4EA9-812F-C0958E04B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8078A-35B0-4CF8-B0EF-C03755A8F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E3A3-F92D-4C7A-BA84-E12779ABA796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7158E-6419-4BD5-A80E-45FA77D8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6451B-59B8-454B-944E-14E175C0B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1B26-8A21-4387-B6FB-FCDBFC19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8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D6A63-B4ED-4CD4-9482-5C65CAA8F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5C166-908F-48CD-824D-CBA2F6364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AC261-4987-4B8F-B7CF-731DADC39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6E0B0A-8D44-43D6-8E42-3659A2DEBC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55152-316E-40E1-BEB6-5EEDA79F3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E37567-C1C2-43F9-B718-7385E7751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E3A3-F92D-4C7A-BA84-E12779ABA796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749288-8757-4509-BF85-EAB9A8E75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B6519-E408-4B66-8E85-2FB73463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1B26-8A21-4387-B6FB-FCDBFC19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608DA-BF30-4FCE-B3C3-0EBE25D99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91EF81-B437-47DE-ADA7-399DA6C97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E3A3-F92D-4C7A-BA84-E12779ABA796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84241-A555-41E7-B81C-1955248F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E66D5-03E3-4CA4-8AB9-63AF13C66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1B26-8A21-4387-B6FB-FCDBFC19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5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466DFA-37E8-4D0F-99D5-2923F583C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E3A3-F92D-4C7A-BA84-E12779ABA796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1A37C-BEF9-4891-A374-92AB94BA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5DF53-8DFD-4A81-84EF-47CB1D91B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1B26-8A21-4387-B6FB-FCDBFC19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1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B687F-2B9D-4BC7-AE29-6FB07D10F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95ED9-56B5-44CE-ABEF-2FD6E0415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35D7A-ABA6-43DD-BD2C-3F6FCFEBD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73523-F5B1-48A6-9D34-DC56B5742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E3A3-F92D-4C7A-BA84-E12779ABA796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FA6D07-6C05-4BA4-BC66-ABF4EB0FD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D465C-9265-4C07-B02B-F951012B3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1B26-8A21-4387-B6FB-FCDBFC19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1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11DA8-75B6-45D3-B643-7858581F0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655FC-D64A-4E27-8B50-A47C3119D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8FF709-05BC-4107-B9DD-DF32F820C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94C8BF-1161-4A7E-9BC4-15D6C2BA0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E3A3-F92D-4C7A-BA84-E12779ABA796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97AB2-6E67-4782-88DE-C4E6C829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3EE1A6-FB94-4231-9B68-F2C42D5F8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1B26-8A21-4387-B6FB-FCDBFC19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DA6E9D-EE5C-4873-BD47-F798EBB6A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CDEB0-322D-4387-B01F-686802DEE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22F52-B271-4A49-8E45-96F6E25488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EE3A3-F92D-4C7A-BA84-E12779ABA796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592D3-7BC6-4DCE-9F06-B6E334174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723F4-9DC9-4FC9-895B-D4B3216EA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F1B26-8A21-4387-B6FB-FCDBFC19F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1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037BB-13F6-4F0D-A334-E554ED77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24F74-3894-411A-86AE-747606E24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250 word max. </a:t>
            </a:r>
          </a:p>
          <a:p>
            <a:r>
              <a:rPr lang="en-US" dirty="0"/>
              <a:t>No indentation</a:t>
            </a:r>
          </a:p>
          <a:p>
            <a:r>
              <a:rPr lang="en-US" i="1" dirty="0"/>
              <a:t>Keywords</a:t>
            </a:r>
            <a:r>
              <a:rPr lang="en-US" dirty="0"/>
              <a:t> after the last sentence (indented; provide 3-4 keywords; 	italicize the word “Keywords;” do not italicize keywords)</a:t>
            </a:r>
          </a:p>
          <a:p>
            <a:endParaRPr lang="en-US" dirty="0"/>
          </a:p>
          <a:p>
            <a:r>
              <a:rPr lang="en-US" dirty="0"/>
              <a:t>Abstract contains:</a:t>
            </a:r>
          </a:p>
          <a:p>
            <a:pPr lvl="1"/>
            <a:r>
              <a:rPr lang="en-US" sz="2800" dirty="0"/>
              <a:t>Objective</a:t>
            </a:r>
          </a:p>
          <a:p>
            <a:pPr lvl="1"/>
            <a:r>
              <a:rPr lang="en-US" sz="2800" dirty="0"/>
              <a:t>Method</a:t>
            </a:r>
          </a:p>
          <a:p>
            <a:pPr lvl="1"/>
            <a:r>
              <a:rPr lang="en-US" sz="2800" dirty="0"/>
              <a:t>Results</a:t>
            </a:r>
          </a:p>
          <a:p>
            <a:pPr lvl="1"/>
            <a:r>
              <a:rPr lang="en-US" sz="2800" dirty="0"/>
              <a:t>Conclusion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34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2514" name="Group 9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20467084"/>
              </p:ext>
            </p:extLst>
          </p:nvPr>
        </p:nvGraphicFramePr>
        <p:xfrm>
          <a:off x="1866314" y="1322366"/>
          <a:ext cx="8839200" cy="4768943"/>
        </p:xfrm>
        <a:graphic>
          <a:graphicData uri="http://schemas.openxmlformats.org/drawingml/2006/table">
            <a:tbl>
              <a:tblPr/>
              <a:tblGrid>
                <a:gridCol w="2211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6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8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145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 Author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 Authors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3 – 5 authors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050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  <a:r>
                        <a:rPr kumimoji="0" lang="en-US" alt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st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mention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Author + date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Smith (2000)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Authors + date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Smith and Wesson (2000)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First author + date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Smith et al. (2000)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576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</a:t>
                      </a:r>
                      <a:r>
                        <a:rPr kumimoji="0" lang="en-US" alt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nd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mention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Author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Authors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Smith and Wesson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First author et 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Smith et 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050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1</a:t>
                      </a:r>
                      <a:r>
                        <a:rPr kumimoji="0" lang="en-US" alt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st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mention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Author + date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Smith (2000)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Authors + date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Smith and Wesson (2000)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First author + date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Smith et al. (2000)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070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2</a:t>
                      </a:r>
                      <a:r>
                        <a:rPr kumimoji="0" lang="en-US" alt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nd</a:t>
                      </a: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mention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Author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Authors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Smith and Wesson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4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sz="20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defRPr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First author et 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Smith et 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12510" name="Text Box 94"/>
          <p:cNvSpPr txBox="1">
            <a:spLocks noChangeArrowheads="1"/>
          </p:cNvSpPr>
          <p:nvPr/>
        </p:nvSpPr>
        <p:spPr bwMode="auto">
          <a:xfrm>
            <a:off x="3048000" y="533400"/>
            <a:ext cx="7010400" cy="523220"/>
          </a:xfrm>
          <a:prstGeom prst="rect">
            <a:avLst/>
          </a:prstGeom>
          <a:solidFill>
            <a:srgbClr val="CCFF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Basic Rules for Narrative referencing</a:t>
            </a:r>
          </a:p>
        </p:txBody>
      </p:sp>
      <p:sp>
        <p:nvSpPr>
          <p:cNvPr id="1212511" name="Line 95"/>
          <p:cNvSpPr>
            <a:spLocks noChangeShapeType="1"/>
          </p:cNvSpPr>
          <p:nvPr/>
        </p:nvSpPr>
        <p:spPr bwMode="auto">
          <a:xfrm>
            <a:off x="1676400" y="3581400"/>
            <a:ext cx="883920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2512" name="Text Box 96"/>
          <p:cNvSpPr txBox="1">
            <a:spLocks noChangeArrowheads="1"/>
          </p:cNvSpPr>
          <p:nvPr/>
        </p:nvSpPr>
        <p:spPr bwMode="auto">
          <a:xfrm rot="16200000">
            <a:off x="752878" y="2192615"/>
            <a:ext cx="1798638" cy="369332"/>
          </a:xfrm>
          <a:prstGeom prst="rect">
            <a:avLst/>
          </a:prstGeom>
          <a:solidFill>
            <a:srgbClr val="FF99CC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Paragraph 1</a:t>
            </a:r>
          </a:p>
        </p:txBody>
      </p:sp>
      <p:sp>
        <p:nvSpPr>
          <p:cNvPr id="1212513" name="Text Box 97"/>
          <p:cNvSpPr txBox="1">
            <a:spLocks noChangeArrowheads="1"/>
          </p:cNvSpPr>
          <p:nvPr/>
        </p:nvSpPr>
        <p:spPr bwMode="auto">
          <a:xfrm rot="16200000">
            <a:off x="730550" y="4451649"/>
            <a:ext cx="1798637" cy="369332"/>
          </a:xfrm>
          <a:prstGeom prst="rect">
            <a:avLst/>
          </a:prstGeom>
          <a:solidFill>
            <a:srgbClr val="FF99CC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Paragraph 2</a:t>
            </a:r>
          </a:p>
        </p:txBody>
      </p:sp>
    </p:spTree>
    <p:extLst>
      <p:ext uri="{BB962C8B-B14F-4D97-AF65-F5344CB8AC3E}">
        <p14:creationId xmlns:p14="http://schemas.microsoft.com/office/powerpoint/2010/main" val="3490073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A4306-6FC6-4EF7-8474-244F5D22D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053"/>
            <a:ext cx="10515600" cy="1372636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Conclusion Elements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66456-421D-4AF0-B829-69110BD40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Elements of a good conclusion are:</a:t>
            </a:r>
          </a:p>
          <a:p>
            <a:endParaRPr lang="en-US" sz="3200" dirty="0"/>
          </a:p>
          <a:p>
            <a:pPr lvl="1"/>
            <a:r>
              <a:rPr lang="en-US" sz="3200" dirty="0"/>
              <a:t>(a) it summarizes the “answer” to the paper’s research question with reference to the research reviewed,</a:t>
            </a:r>
          </a:p>
          <a:p>
            <a:endParaRPr lang="en-US" sz="3200" dirty="0"/>
          </a:p>
          <a:p>
            <a:pPr lvl="1"/>
            <a:r>
              <a:rPr lang="en-US" sz="3200" dirty="0"/>
              <a:t>(b) gives readers a sense of “next steps” in the research (gaps in our knowledge, future directions for research) or applications of the research.</a:t>
            </a:r>
          </a:p>
        </p:txBody>
      </p:sp>
    </p:spTree>
    <p:extLst>
      <p:ext uri="{BB962C8B-B14F-4D97-AF65-F5344CB8AC3E}">
        <p14:creationId xmlns:p14="http://schemas.microsoft.com/office/powerpoint/2010/main" val="1361754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9C593-07A7-41BC-9857-48664E9B7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FB281-EA50-476D-9324-D7559D925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good set of articles will provide insight into the paper topic/research question, and each article will clearly relate to or build upon the others. </a:t>
            </a:r>
          </a:p>
          <a:p>
            <a:endParaRPr lang="en-US" sz="3200" dirty="0"/>
          </a:p>
          <a:p>
            <a:r>
              <a:rPr lang="en-US" sz="3200" dirty="0"/>
              <a:t>A good synthesis of articles is when the author clearly explains how each article is related and builds upon the others summarized.</a:t>
            </a:r>
          </a:p>
        </p:txBody>
      </p:sp>
    </p:spTree>
    <p:extLst>
      <p:ext uri="{BB962C8B-B14F-4D97-AF65-F5344CB8AC3E}">
        <p14:creationId xmlns:p14="http://schemas.microsoft.com/office/powerpoint/2010/main" val="199389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B12F3-2474-4D83-A092-659DF2DC2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Synthesize articles (cont.)</a:t>
            </a:r>
            <a:br>
              <a:rPr lang="en-US" dirty="0"/>
            </a:br>
            <a:r>
              <a:rPr lang="en-US" dirty="0"/>
              <a:t>			Do your articles…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7BA53-EE06-41A5-9766-69901BAA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address a limitation of the previous article?</a:t>
            </a:r>
          </a:p>
          <a:p>
            <a:endParaRPr lang="en-US" sz="3200" dirty="0"/>
          </a:p>
          <a:p>
            <a:r>
              <a:rPr lang="en-US" sz="3200" dirty="0"/>
              <a:t>extend the findings of the previous article?</a:t>
            </a:r>
          </a:p>
          <a:p>
            <a:endParaRPr lang="en-US" sz="3200" dirty="0"/>
          </a:p>
          <a:p>
            <a:r>
              <a:rPr lang="en-US" sz="3200" dirty="0"/>
              <a:t>contradict the findings of the previous article?</a:t>
            </a:r>
          </a:p>
          <a:p>
            <a:endParaRPr lang="en-US" sz="3200" dirty="0"/>
          </a:p>
          <a:p>
            <a:r>
              <a:rPr lang="en-US" sz="3200" dirty="0"/>
              <a:t>address a different aspect of the topic than the previous article?</a:t>
            </a:r>
          </a:p>
        </p:txBody>
      </p:sp>
    </p:spTree>
    <p:extLst>
      <p:ext uri="{BB962C8B-B14F-4D97-AF65-F5344CB8AC3E}">
        <p14:creationId xmlns:p14="http://schemas.microsoft.com/office/powerpoint/2010/main" val="2198447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96851-3BD6-4701-90DC-63765B8B8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coming across an article…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EC0D2-2771-4145-B8FB-DBD8B7F71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Read the abstract</a:t>
            </a:r>
          </a:p>
          <a:p>
            <a:r>
              <a:rPr lang="en-US" sz="3200" dirty="0"/>
              <a:t>Go straight to the “Discussion” section</a:t>
            </a:r>
          </a:p>
          <a:p>
            <a:r>
              <a:rPr lang="en-US" sz="3200" dirty="0"/>
              <a:t>Read entire article</a:t>
            </a:r>
          </a:p>
          <a:p>
            <a:pPr lvl="1"/>
            <a:r>
              <a:rPr lang="en-US" sz="3200" dirty="0"/>
              <a:t>Highlight key items of article</a:t>
            </a:r>
          </a:p>
          <a:p>
            <a:pPr lvl="1"/>
            <a:r>
              <a:rPr lang="en-US" sz="3200" dirty="0"/>
              <a:t>Think about how you are going to review your article summary or microsummary IN YOUR WORDS!</a:t>
            </a:r>
          </a:p>
          <a:p>
            <a:pPr marL="914400" lvl="2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0698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3ADEC-494C-447D-BCC4-C6B166E2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7D159-1F6E-4DA8-B701-C3A41EA85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/>
              <a:t>Use direct quotes and paraphrasing to </a:t>
            </a:r>
            <a:r>
              <a:rPr lang="en-US" sz="3200" b="1" dirty="0"/>
              <a:t>support your own ideas, </a:t>
            </a:r>
            <a:r>
              <a:rPr lang="en-US" sz="3200" b="1" i="1" dirty="0"/>
              <a:t>not </a:t>
            </a:r>
            <a:r>
              <a:rPr lang="en-US" sz="3200" b="1" dirty="0"/>
              <a:t>replace them </a:t>
            </a:r>
            <a:r>
              <a:rPr lang="en-US" sz="3200" dirty="0"/>
              <a:t>— and be sure you </a:t>
            </a:r>
            <a:r>
              <a:rPr lang="en-US" sz="3200" u="sng" dirty="0"/>
              <a:t>always</a:t>
            </a:r>
            <a:r>
              <a:rPr lang="en-US" sz="3200" dirty="0"/>
              <a:t> give the original author credit.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92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5F00B-472D-4691-AEDD-FE4C87048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Writing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A5B83-0463-4A2D-AB67-61596F566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600201"/>
            <a:ext cx="8610600" cy="45259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Do not use gendered pronouns</a:t>
            </a:r>
          </a:p>
          <a:p>
            <a:pPr lvl="1">
              <a:defRPr/>
            </a:pPr>
            <a:r>
              <a:rPr lang="en-US" sz="2800" dirty="0"/>
              <a:t>Does it matter if the researcher(s) are male or female?</a:t>
            </a:r>
          </a:p>
          <a:p>
            <a:pPr lvl="1">
              <a:defRPr/>
            </a:pPr>
            <a:endParaRPr lang="en-US" sz="2800" dirty="0"/>
          </a:p>
          <a:p>
            <a:pPr>
              <a:defRPr/>
            </a:pPr>
            <a:r>
              <a:rPr lang="en-US" dirty="0"/>
              <a:t>Avoid “I” statements</a:t>
            </a:r>
          </a:p>
          <a:p>
            <a:pPr lvl="1">
              <a:defRPr/>
            </a:pPr>
            <a:r>
              <a:rPr lang="en-US" sz="2800" dirty="0"/>
              <a:t>Sorry, this is not a creative writing course. State the research; our opinions are obsolete.</a:t>
            </a:r>
          </a:p>
          <a:p>
            <a:pPr lvl="1">
              <a:defRPr/>
            </a:pPr>
            <a:endParaRPr lang="en-US" sz="2800" dirty="0"/>
          </a:p>
          <a:p>
            <a:pPr>
              <a:defRPr/>
            </a:pPr>
            <a:r>
              <a:rPr lang="en-US" dirty="0"/>
              <a:t>Numbers less than 10 need to be written out. </a:t>
            </a:r>
          </a:p>
          <a:p>
            <a:pPr lvl="1">
              <a:defRPr/>
            </a:pPr>
            <a:r>
              <a:rPr lang="en-US" sz="2800" dirty="0"/>
              <a:t>There are exceptions to this. Please refer to the APA manual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FA3B6-E029-46A4-AC06-7C7ABAD02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Writing Tips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41428-CBD7-4D47-A805-E0E319D4D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234" y="1600200"/>
            <a:ext cx="10203766" cy="5257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Do not list the title of the article</a:t>
            </a:r>
          </a:p>
          <a:p>
            <a:pPr lvl="1">
              <a:defRPr/>
            </a:pPr>
            <a:r>
              <a:rPr lang="en-US" sz="2800" dirty="0"/>
              <a:t>State author and year of publication</a:t>
            </a:r>
          </a:p>
          <a:p>
            <a:pPr lvl="1">
              <a:defRPr/>
            </a:pPr>
            <a:r>
              <a:rPr lang="en-US" sz="2800" dirty="0"/>
              <a:t>If the reader wants the title, they will refer to the reference page.</a:t>
            </a:r>
          </a:p>
          <a:p>
            <a:pPr lvl="1">
              <a:defRPr/>
            </a:pPr>
            <a:r>
              <a:rPr lang="en-US" sz="2800" dirty="0"/>
              <a:t>Limit your words; </a:t>
            </a:r>
            <a:r>
              <a:rPr lang="en-US" sz="2800" u="sng" dirty="0"/>
              <a:t>review word count</a:t>
            </a:r>
          </a:p>
          <a:p>
            <a:pPr lvl="1">
              <a:defRPr/>
            </a:pPr>
            <a:endParaRPr lang="en-US" sz="2800" u="sng" dirty="0"/>
          </a:p>
          <a:p>
            <a:pPr>
              <a:defRPr/>
            </a:pPr>
            <a:r>
              <a:rPr lang="en-US" dirty="0"/>
              <a:t>Include an in-text citation for each paragraph. </a:t>
            </a:r>
          </a:p>
          <a:p>
            <a:pPr lvl="1">
              <a:defRPr/>
            </a:pPr>
            <a:r>
              <a:rPr lang="en-US" sz="2800" dirty="0"/>
              <a:t>Narrative or parenthetical. It is the writer’s decision.</a:t>
            </a:r>
          </a:p>
          <a:p>
            <a:pPr lvl="1">
              <a:defRPr/>
            </a:pPr>
            <a:endParaRPr lang="en-US" sz="2800" dirty="0"/>
          </a:p>
          <a:p>
            <a:pPr>
              <a:defRPr/>
            </a:pPr>
            <a:r>
              <a:rPr lang="en-US" dirty="0"/>
              <a:t>Methods and results need to “match”</a:t>
            </a:r>
          </a:p>
          <a:p>
            <a:pPr lvl="1">
              <a:defRPr/>
            </a:pPr>
            <a:r>
              <a:rPr lang="en-US" sz="2800" dirty="0"/>
              <a:t>If it is specified in methods, it needs to be specified in results.  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199E2-9A57-41EF-BA3A-100B62D15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Tips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03ECC-8337-4877-AC7A-5F56C925B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See Mini Literature Review outline</a:t>
            </a:r>
          </a:p>
          <a:p>
            <a:pPr lvl="1"/>
            <a:r>
              <a:rPr lang="en-US" sz="3200" dirty="0"/>
              <a:t>Provides an outline to writing your 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248258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ABE9D-0921-4009-9D2A-66C194FED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notes and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D70BA-518B-44F9-BBF4-F886BC623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dirty="0"/>
              <a:t>2000 - 2500 word APA style literature review.</a:t>
            </a:r>
          </a:p>
          <a:p>
            <a:endParaRPr lang="en-US" dirty="0"/>
          </a:p>
          <a:p>
            <a:r>
              <a:rPr lang="en-US" dirty="0"/>
              <a:t>Literature review development meetings</a:t>
            </a:r>
          </a:p>
          <a:p>
            <a:pPr lvl="1"/>
            <a:r>
              <a:rPr lang="en-US" sz="2800" dirty="0"/>
              <a:t>We will discuss:</a:t>
            </a:r>
          </a:p>
          <a:p>
            <a:pPr lvl="2"/>
            <a:r>
              <a:rPr lang="en-US" sz="2800" dirty="0"/>
              <a:t>Annotated reference assignment</a:t>
            </a:r>
          </a:p>
          <a:p>
            <a:pPr lvl="2"/>
            <a:r>
              <a:rPr lang="en-US" sz="2800" dirty="0"/>
              <a:t>Outline assignment</a:t>
            </a:r>
          </a:p>
          <a:p>
            <a:pPr lvl="2"/>
            <a:r>
              <a:rPr lang="en-US" sz="2800" dirty="0"/>
              <a:t>Final draft of your mini literature review</a:t>
            </a:r>
          </a:p>
          <a:p>
            <a:pPr lvl="2"/>
            <a:r>
              <a:rPr lang="en-US" sz="2800" dirty="0"/>
              <a:t>Progress of the first draft of your mini literature review</a:t>
            </a:r>
          </a:p>
          <a:p>
            <a:endParaRPr lang="en-US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099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E4F4E-4952-44EE-9B3D-C2D96747C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9894E-258F-479E-8695-94FAE9F90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3600" dirty="0"/>
              <a:t>Main purpose of present investigation?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44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228353-99B0-476D-86F3-EF89233BE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notes and dates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BE2E7-4245-461A-ADCA-C1203DB24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u="sng" dirty="0"/>
              <a:t>October 26th</a:t>
            </a:r>
          </a:p>
          <a:p>
            <a:pPr lvl="1"/>
            <a:r>
              <a:rPr lang="en-US" sz="2800" dirty="0"/>
              <a:t>FIRST DRAFT OF LITERATURE REVIEW DUE (before midnight)</a:t>
            </a:r>
          </a:p>
          <a:p>
            <a:pPr lvl="2"/>
            <a:r>
              <a:rPr lang="en-US" sz="2800" dirty="0"/>
              <a:t>if assignment is not turned in on time, it will result in failure of the course as specified in course syllabus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We are meeting as a class and introducing “Social Report Policy” assignment</a:t>
            </a:r>
          </a:p>
          <a:p>
            <a:pPr lvl="2"/>
            <a:r>
              <a:rPr lang="en-US" sz="2800" b="1" dirty="0"/>
              <a:t>Assignment due November 9th</a:t>
            </a:r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0437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08437-1BB8-4E5A-891F-C327E3E32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notes and dates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B505E-3690-4A80-8F27-D5A8957F7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Notice the rubric provided on Canvas</a:t>
            </a:r>
          </a:p>
          <a:p>
            <a:pPr lvl="1"/>
            <a:r>
              <a:rPr lang="en-US" sz="3200" dirty="0"/>
              <a:t>Before you turn in your paper, grade yourself!</a:t>
            </a:r>
          </a:p>
          <a:p>
            <a:pPr lvl="1"/>
            <a:r>
              <a:rPr lang="en-US" sz="3200" dirty="0"/>
              <a:t>Ask yourself, “Does my paper satisfy the requirements?”</a:t>
            </a:r>
          </a:p>
        </p:txBody>
      </p:sp>
    </p:spTree>
    <p:extLst>
      <p:ext uri="{BB962C8B-B14F-4D97-AF65-F5344CB8AC3E}">
        <p14:creationId xmlns:p14="http://schemas.microsoft.com/office/powerpoint/2010/main" val="3922516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391BB-C60A-489A-94C2-E0FBAFD2D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1348"/>
            <a:ext cx="10515600" cy="5065615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Draft 1 is a </a:t>
            </a:r>
            <a:r>
              <a:rPr lang="en-US" sz="3200" u="sng" dirty="0"/>
              <a:t>completed draft</a:t>
            </a:r>
          </a:p>
          <a:p>
            <a:pPr marL="0" indent="0" algn="ctr">
              <a:buNone/>
            </a:pPr>
            <a:r>
              <a:rPr lang="en-US" sz="3200"/>
              <a:t>This is </a:t>
            </a:r>
            <a:r>
              <a:rPr lang="en-US" sz="3200" dirty="0"/>
              <a:t>NOT a “rough draft.”</a:t>
            </a:r>
          </a:p>
          <a:p>
            <a:pPr lvl="1"/>
            <a:endParaRPr lang="en-US" sz="3200" dirty="0"/>
          </a:p>
          <a:p>
            <a:r>
              <a:rPr lang="en-US" sz="3200" dirty="0"/>
              <a:t>If draft one is not submitted on time </a:t>
            </a:r>
            <a:r>
              <a:rPr lang="en-US" sz="3200" dirty="0">
                <a:solidFill>
                  <a:srgbClr val="FF0000"/>
                </a:solidFill>
              </a:rPr>
              <a:t>it will result in failure of the course.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This is a workshop, and if students do not want to do their work, there is no need to be in the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69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B9FD1C-C3C1-4DCA-8A37-C45065800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3832"/>
          </a:xfrm>
        </p:spPr>
        <p:txBody>
          <a:bodyPr/>
          <a:lstStyle/>
          <a:p>
            <a:r>
              <a:rPr lang="en-US" b="1" dirty="0"/>
              <a:t>Introduction Elements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6FD8C3-F784-4EF5-A7B6-D1CDA3372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758"/>
            <a:ext cx="10515600" cy="4613206"/>
          </a:xfrm>
        </p:spPr>
        <p:txBody>
          <a:bodyPr>
            <a:noAutofit/>
          </a:bodyPr>
          <a:lstStyle/>
          <a:p>
            <a:r>
              <a:rPr lang="en-US" sz="2400" dirty="0"/>
              <a:t>Elements of a good introduction are that it:</a:t>
            </a:r>
          </a:p>
          <a:p>
            <a:endParaRPr lang="en-US" sz="2400" dirty="0"/>
          </a:p>
          <a:p>
            <a:pPr lvl="1"/>
            <a:r>
              <a:rPr lang="en-US" dirty="0"/>
              <a:t>(a) captures the reader’s attention and explains why the topic is important or of interest</a:t>
            </a:r>
          </a:p>
          <a:p>
            <a:endParaRPr lang="en-US" sz="2400" dirty="0"/>
          </a:p>
          <a:p>
            <a:pPr lvl="1"/>
            <a:r>
              <a:rPr lang="en-US" dirty="0"/>
              <a:t>(b) defines key concepts</a:t>
            </a:r>
          </a:p>
          <a:p>
            <a:endParaRPr lang="en-US" sz="2400" dirty="0"/>
          </a:p>
          <a:p>
            <a:pPr lvl="1"/>
            <a:r>
              <a:rPr lang="en-US" dirty="0"/>
              <a:t>(c) describes the core topic or question for the paper</a:t>
            </a:r>
          </a:p>
          <a:p>
            <a:endParaRPr lang="en-US" sz="2400" dirty="0"/>
          </a:p>
          <a:p>
            <a:pPr lvl="1"/>
            <a:r>
              <a:rPr lang="en-US" dirty="0"/>
              <a:t>(d) describes the main thesis or answer to the research question, and</a:t>
            </a:r>
          </a:p>
          <a:p>
            <a:endParaRPr lang="en-US" sz="2400" dirty="0"/>
          </a:p>
          <a:p>
            <a:pPr lvl="1"/>
            <a:r>
              <a:rPr lang="en-US" dirty="0"/>
              <a:t>(e) briefly outlines the structure of the paper.</a:t>
            </a:r>
          </a:p>
        </p:txBody>
      </p:sp>
    </p:spTree>
    <p:extLst>
      <p:ext uri="{BB962C8B-B14F-4D97-AF65-F5344CB8AC3E}">
        <p14:creationId xmlns:p14="http://schemas.microsoft.com/office/powerpoint/2010/main" val="322238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60442-24CD-4343-A70A-AA3FA408C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“Transitions”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19EF7-DD63-446B-8216-DC2F46AE2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Good transitions can connect paragraphs and turn disconnected writing into a unified whole. </a:t>
            </a:r>
          </a:p>
          <a:p>
            <a:endParaRPr lang="en-US" sz="3200" dirty="0"/>
          </a:p>
          <a:p>
            <a:r>
              <a:rPr lang="en-US" sz="3200" b="1" dirty="0"/>
              <a:t>Instead of treating paragraphs as separate ideas</a:t>
            </a:r>
            <a:r>
              <a:rPr lang="en-US" sz="3200" dirty="0"/>
              <a:t>, transitions can help readers understand how paragraphs work together, reference one another, and build to a larger point. </a:t>
            </a:r>
          </a:p>
        </p:txBody>
      </p:sp>
    </p:spTree>
    <p:extLst>
      <p:ext uri="{BB962C8B-B14F-4D97-AF65-F5344CB8AC3E}">
        <p14:creationId xmlns:p14="http://schemas.microsoft.com/office/powerpoint/2010/main" val="34031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8A82F-7783-4865-804B-0F57A02E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key to producing good transitions is highlighting connections between corresponding paragraphs. </a:t>
            </a:r>
          </a:p>
          <a:p>
            <a:endParaRPr lang="en-US" sz="3200" dirty="0"/>
          </a:p>
          <a:p>
            <a:r>
              <a:rPr lang="en-US" sz="3200" dirty="0"/>
              <a:t>By referencing in one paragraph the relevant material from previous paragraphs, writers can develop important points for their readers.</a:t>
            </a:r>
          </a:p>
        </p:txBody>
      </p:sp>
    </p:spTree>
    <p:extLst>
      <p:ext uri="{BB962C8B-B14F-4D97-AF65-F5344CB8AC3E}">
        <p14:creationId xmlns:p14="http://schemas.microsoft.com/office/powerpoint/2010/main" val="2222178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CD0AD-1489-46EA-9201-9621285DE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3D762-887B-4E48-BD45-3A722CEF5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paragraph should begin with a </a:t>
            </a:r>
            <a:r>
              <a:rPr lang="en-US" b="1" dirty="0"/>
              <a:t>clear topic sentence</a:t>
            </a:r>
            <a:r>
              <a:rPr lang="en-US" dirty="0"/>
              <a:t>, followed by support for the topic sentence.  </a:t>
            </a:r>
          </a:p>
          <a:p>
            <a:endParaRPr lang="en-US" dirty="0"/>
          </a:p>
          <a:p>
            <a:r>
              <a:rPr lang="en-US" dirty="0"/>
              <a:t>A good topic sentence should summarize the main point or claim of the paragraph, and can also serve to transition from the preceding paragraph.  </a:t>
            </a:r>
          </a:p>
        </p:txBody>
      </p:sp>
    </p:spTree>
    <p:extLst>
      <p:ext uri="{BB962C8B-B14F-4D97-AF65-F5344CB8AC3E}">
        <p14:creationId xmlns:p14="http://schemas.microsoft.com/office/powerpoint/2010/main" val="2172777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C935-9F65-48E9-B36D-E5720FA5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56266-2EC9-40FE-8F5A-AC2D33C26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Introduction</a:t>
            </a:r>
          </a:p>
          <a:p>
            <a:pPr lvl="1"/>
            <a:r>
              <a:rPr lang="en-US" sz="3200" dirty="0"/>
              <a:t>Main purpose of present investigation?</a:t>
            </a:r>
          </a:p>
          <a:p>
            <a:endParaRPr lang="en-US" sz="3200" dirty="0"/>
          </a:p>
          <a:p>
            <a:r>
              <a:rPr lang="en-US" sz="3200" dirty="0"/>
              <a:t>Methods</a:t>
            </a:r>
          </a:p>
          <a:p>
            <a:pPr lvl="1"/>
            <a:r>
              <a:rPr lang="en-US" sz="3200" dirty="0"/>
              <a:t>Who were the participants?</a:t>
            </a:r>
          </a:p>
          <a:p>
            <a:pPr lvl="1"/>
            <a:r>
              <a:rPr lang="en-US" sz="3200" dirty="0"/>
              <a:t>What were the main things they were asked to do?</a:t>
            </a:r>
          </a:p>
          <a:p>
            <a:pPr lvl="1"/>
            <a:r>
              <a:rPr lang="en-US" sz="3200" dirty="0"/>
              <a:t>What are the IV, DV, and basic procedure?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70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EF9FA-1E69-4505-B931-C5167F522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Summary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F64F6-9CDC-4B02-A054-68B3C8F26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157"/>
            <a:ext cx="10515600" cy="3698806"/>
          </a:xfrm>
        </p:spPr>
        <p:txBody>
          <a:bodyPr/>
          <a:lstStyle/>
          <a:p>
            <a:pPr algn="ctr"/>
            <a:r>
              <a:rPr lang="en-US" sz="3200" dirty="0"/>
              <a:t>Results</a:t>
            </a:r>
          </a:p>
          <a:p>
            <a:pPr marL="457200" lvl="1" indent="0" algn="ctr">
              <a:buNone/>
            </a:pPr>
            <a:r>
              <a:rPr lang="en-US" sz="3200" dirty="0"/>
              <a:t>What was the main finding?</a:t>
            </a:r>
          </a:p>
          <a:p>
            <a:pPr lvl="1"/>
            <a:endParaRPr lang="en-US" sz="3200" dirty="0"/>
          </a:p>
          <a:p>
            <a:pPr algn="ctr"/>
            <a:r>
              <a:rPr lang="en-US" sz="3200" dirty="0"/>
              <a:t>Conclusion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88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95861-037E-44AC-BF12-E7BB5008D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Microsummaries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1E7DF-D49B-4D56-B632-1B8DE26EC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Detailed summaries and evaluations of empirical articles (~200-250 words) most relevant and informative about your topic are the backbone of your literature review. </a:t>
            </a:r>
          </a:p>
          <a:p>
            <a:endParaRPr lang="en-US" sz="3200" dirty="0"/>
          </a:p>
          <a:p>
            <a:r>
              <a:rPr lang="en-US" sz="3200" dirty="0"/>
              <a:t>You have followed a specific format that allows for 1 - 2 sentences.</a:t>
            </a:r>
          </a:p>
          <a:p>
            <a:pPr lvl="1"/>
            <a:r>
              <a:rPr lang="en-US" sz="2800" dirty="0"/>
              <a:t>Handout passed to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70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1051</Words>
  <Application>Microsoft Office PowerPoint</Application>
  <PresentationFormat>Widescreen</PresentationFormat>
  <Paragraphs>170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Abstract</vt:lpstr>
      <vt:lpstr>Introduction</vt:lpstr>
      <vt:lpstr>Introduction Elements</vt:lpstr>
      <vt:lpstr>Writing “Transitions”</vt:lpstr>
      <vt:lpstr>PowerPoint Presentation</vt:lpstr>
      <vt:lpstr>Topic sentences</vt:lpstr>
      <vt:lpstr>Article Summary</vt:lpstr>
      <vt:lpstr>Article Summary (cont.)</vt:lpstr>
      <vt:lpstr>Microsummaries</vt:lpstr>
      <vt:lpstr>PowerPoint Presentation</vt:lpstr>
      <vt:lpstr>  Conclusion Elements </vt:lpstr>
      <vt:lpstr>Synthesize articles</vt:lpstr>
      <vt:lpstr>Synthesize articles (cont.)    Do your articles…</vt:lpstr>
      <vt:lpstr>When coming across an article…</vt:lpstr>
      <vt:lpstr>PowerPoint Presentation</vt:lpstr>
      <vt:lpstr>Writing Tips</vt:lpstr>
      <vt:lpstr>Writing Tips (cont.)</vt:lpstr>
      <vt:lpstr>Writing Tips (cont.)</vt:lpstr>
      <vt:lpstr>Important notes and dates</vt:lpstr>
      <vt:lpstr>Important notes and dates (cont.)</vt:lpstr>
      <vt:lpstr>Important notes and dates (cont.)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Ventura</dc:creator>
  <cp:lastModifiedBy>Jason Ventura</cp:lastModifiedBy>
  <cp:revision>33</cp:revision>
  <dcterms:created xsi:type="dcterms:W3CDTF">2018-03-08T04:17:07Z</dcterms:created>
  <dcterms:modified xsi:type="dcterms:W3CDTF">2020-10-07T23:10:24Z</dcterms:modified>
</cp:coreProperties>
</file>