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1"/>
  </p:notesMasterIdLst>
  <p:handoutMasterIdLst>
    <p:handoutMasterId r:id="rId12"/>
  </p:handoutMasterIdLst>
  <p:sldIdLst>
    <p:sldId id="440" r:id="rId2"/>
    <p:sldId id="447" r:id="rId3"/>
    <p:sldId id="448" r:id="rId4"/>
    <p:sldId id="446" r:id="rId5"/>
    <p:sldId id="340" r:id="rId6"/>
    <p:sldId id="443" r:id="rId7"/>
    <p:sldId id="432" r:id="rId8"/>
    <p:sldId id="441" r:id="rId9"/>
    <p:sldId id="444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33CC33"/>
    <a:srgbClr val="FFFF66"/>
    <a:srgbClr val="996600"/>
    <a:srgbClr val="0000FF"/>
    <a:srgbClr val="000000"/>
    <a:srgbClr val="B2B2B2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422" autoAdjust="0"/>
    <p:restoredTop sz="91897" autoAdjust="0"/>
  </p:normalViewPr>
  <p:slideViewPr>
    <p:cSldViewPr>
      <p:cViewPr varScale="1">
        <p:scale>
          <a:sx n="79" d="100"/>
          <a:sy n="79" d="100"/>
        </p:scale>
        <p:origin x="157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074" tIns="49037" rIns="98074" bIns="49037" numCol="1" anchor="t" anchorCtr="0" compatLnSpc="1">
            <a:prstTxWarp prst="textNoShape">
              <a:avLst/>
            </a:prstTxWarp>
          </a:bodyPr>
          <a:lstStyle>
            <a:lvl1pPr defTabSz="981075">
              <a:defRPr sz="1300"/>
            </a:lvl1pPr>
          </a:lstStyle>
          <a:p>
            <a:endParaRPr lang="en-US" altLang="en-US"/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074" tIns="49037" rIns="98074" bIns="49037" numCol="1" anchor="t" anchorCtr="0" compatLnSpc="1">
            <a:prstTxWarp prst="textNoShape">
              <a:avLst/>
            </a:prstTxWarp>
          </a:bodyPr>
          <a:lstStyle>
            <a:lvl1pPr algn="r" defTabSz="981075">
              <a:defRPr sz="1300"/>
            </a:lvl1pPr>
          </a:lstStyle>
          <a:p>
            <a:endParaRPr lang="en-US" altLang="en-US"/>
          </a:p>
        </p:txBody>
      </p:sp>
      <p:sp>
        <p:nvSpPr>
          <p:cNvPr id="405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074" tIns="49037" rIns="98074" bIns="49037" numCol="1" anchor="b" anchorCtr="0" compatLnSpc="1">
            <a:prstTxWarp prst="textNoShape">
              <a:avLst/>
            </a:prstTxWarp>
          </a:bodyPr>
          <a:lstStyle>
            <a:lvl1pPr defTabSz="981075">
              <a:defRPr sz="1300"/>
            </a:lvl1pPr>
          </a:lstStyle>
          <a:p>
            <a:endParaRPr lang="en-US" altLang="en-US"/>
          </a:p>
        </p:txBody>
      </p:sp>
      <p:sp>
        <p:nvSpPr>
          <p:cNvPr id="405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074" tIns="49037" rIns="98074" bIns="49037" numCol="1" anchor="b" anchorCtr="0" compatLnSpc="1">
            <a:prstTxWarp prst="textNoShape">
              <a:avLst/>
            </a:prstTxWarp>
          </a:bodyPr>
          <a:lstStyle>
            <a:lvl1pPr algn="r" defTabSz="981075">
              <a:defRPr sz="1300"/>
            </a:lvl1pPr>
          </a:lstStyle>
          <a:p>
            <a:fld id="{63445494-5C8E-443A-9947-58CC280105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546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03" tIns="48052" rIns="96103" bIns="48052" numCol="1" anchor="t" anchorCtr="0" compatLnSpc="1">
            <a:prstTxWarp prst="textNoShape">
              <a:avLst/>
            </a:prstTxWarp>
          </a:bodyPr>
          <a:lstStyle>
            <a:lvl1pPr defTabSz="960438">
              <a:defRPr sz="1300"/>
            </a:lvl1pPr>
          </a:lstStyle>
          <a:p>
            <a:endParaRPr lang="en-US" altLang="en-US"/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03" tIns="48052" rIns="96103" bIns="48052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endParaRPr lang="en-US" altLang="en-US"/>
          </a:p>
        </p:txBody>
      </p:sp>
      <p:sp>
        <p:nvSpPr>
          <p:cNvPr id="824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9300"/>
            <a:ext cx="58547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03" tIns="48052" rIns="96103" bIns="48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03" tIns="48052" rIns="96103" bIns="48052" numCol="1" anchor="b" anchorCtr="0" compatLnSpc="1">
            <a:prstTxWarp prst="textNoShape">
              <a:avLst/>
            </a:prstTxWarp>
          </a:bodyPr>
          <a:lstStyle>
            <a:lvl1pPr defTabSz="960438">
              <a:defRPr sz="1300"/>
            </a:lvl1pPr>
          </a:lstStyle>
          <a:p>
            <a:endParaRPr lang="en-US" altLang="en-US"/>
          </a:p>
        </p:txBody>
      </p:sp>
      <p:sp>
        <p:nvSpPr>
          <p:cNvPr id="82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103" tIns="48052" rIns="96103" bIns="48052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/>
            </a:lvl1pPr>
          </a:lstStyle>
          <a:p>
            <a:fld id="{04EC131D-4C99-4D82-935A-227BE55774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041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A5B85-82BA-428C-93C4-8DCC49F50D2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131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100W Major Writing Project</a:t>
            </a:r>
          </a:p>
          <a:p>
            <a:r>
              <a:rPr lang="en-US" altLang="en-US" dirty="0"/>
              <a:t>Develop and write a literature review in the style that psychologists communicate.</a:t>
            </a:r>
          </a:p>
          <a:p>
            <a:endParaRPr lang="en-US" altLang="en-US" dirty="0"/>
          </a:p>
          <a:p>
            <a:r>
              <a:rPr lang="en-US" altLang="en-US" b="1" dirty="0"/>
              <a:t>Goal of literature review</a:t>
            </a:r>
          </a:p>
          <a:p>
            <a:r>
              <a:rPr lang="en-US" altLang="en-US" dirty="0"/>
              <a:t>Describe what psychologists know about some topic (e.g., gender differences in bystander intervention) by reviewing, evaluating, and synthesizing empirical articles related to that topic.</a:t>
            </a:r>
          </a:p>
          <a:p>
            <a:endParaRPr lang="en-US" altLang="en-US" dirty="0"/>
          </a:p>
          <a:p>
            <a:r>
              <a:rPr lang="en-US" altLang="en-US" b="1" dirty="0"/>
              <a:t>Research Reports</a:t>
            </a:r>
          </a:p>
          <a:p>
            <a:r>
              <a:rPr lang="en-US" altLang="en-US" dirty="0"/>
              <a:t>Literature Reviews are only one kind of written communication in which psychologists engage.</a:t>
            </a:r>
          </a:p>
          <a:p>
            <a:r>
              <a:rPr lang="en-US" altLang="en-US" dirty="0"/>
              <a:t>Another is the Research Report, AKA empirical article.</a:t>
            </a:r>
          </a:p>
          <a:p>
            <a:endParaRPr lang="en-US" altLang="en-US" dirty="0"/>
          </a:p>
          <a:p>
            <a:r>
              <a:rPr lang="en-US" altLang="en-US" b="1" dirty="0"/>
              <a:t>Goal of literature review</a:t>
            </a:r>
          </a:p>
          <a:p>
            <a:r>
              <a:rPr lang="en-US" altLang="en-US" dirty="0"/>
              <a:t>Describe a study or set of studies psychologists have conducted that tests a particular set of hypotheses.</a:t>
            </a:r>
          </a:p>
          <a:p>
            <a:r>
              <a:rPr lang="en-US" altLang="en-US" dirty="0"/>
              <a:t>You’ve been reading a lot of these, so you should have a sense of their format and style.</a:t>
            </a:r>
          </a:p>
          <a:p>
            <a:r>
              <a:rPr lang="en-US" altLang="en-US" dirty="0"/>
              <a:t>In Psychology 120 (Research Methods), you will be conducting your own original psychology studies and writing research reports of those studies.</a:t>
            </a:r>
          </a:p>
          <a:p>
            <a:endParaRPr lang="en-US" altLang="en-US" dirty="0"/>
          </a:p>
          <a:p>
            <a:r>
              <a:rPr lang="en-US" altLang="en-US" dirty="0"/>
              <a:t>My goal today is to start preparing you for writing research reports by focusing on one part of the research report:  the methods section.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814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65F4F-4C6B-4B2B-A96B-7E0CD95C759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9291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65F4F-4C6B-4B2B-A96B-7E0CD95C759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What additional information do you need to complete the methods section?</a:t>
            </a:r>
          </a:p>
          <a:p>
            <a:endParaRPr lang="en-US" altLang="en-US" dirty="0"/>
          </a:p>
          <a:p>
            <a:r>
              <a:rPr lang="en-US" altLang="en-US" b="1" u="sng" dirty="0"/>
              <a:t>Procedure</a:t>
            </a:r>
            <a:r>
              <a:rPr lang="en-US" altLang="en-US" dirty="0"/>
              <a:t>: Mr. Ventura picked random numbers by drawing them from a box, and matched numbers with number assigned to students on </a:t>
            </a:r>
            <a:r>
              <a:rPr lang="en-US" altLang="en-US" dirty="0" err="1"/>
              <a:t>MySJSU</a:t>
            </a:r>
            <a:r>
              <a:rPr lang="en-US" altLang="en-US" dirty="0"/>
              <a:t> roster.  First twelve students selected went to group one, and the remainder, group two.  Group 1 asked to leave classroom while Group 2 received memory strategy known as “chunking.”  Following lecture on strategy technique, Group 2 was asked to leave classroom, and wait outside.  Group one takes memory test, and after conclusion of test, Group 1 exited classroom, and Group 2 took memory test.  Class reconvened after the conclusion of group two’s memory test.  Informed consent, and debriefing, read to both groups. </a:t>
            </a:r>
          </a:p>
          <a:p>
            <a:endParaRPr lang="en-US" altLang="en-US" dirty="0"/>
          </a:p>
          <a:p>
            <a:r>
              <a:rPr lang="en-US" altLang="en-US" b="1" dirty="0"/>
              <a:t>Participants?</a:t>
            </a:r>
          </a:p>
          <a:p>
            <a:r>
              <a:rPr lang="en-US" altLang="en-US" dirty="0"/>
              <a:t>Count total number: 24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Women: 18</a:t>
            </a:r>
          </a:p>
          <a:p>
            <a:r>
              <a:rPr lang="en-US" altLang="en-US" dirty="0"/>
              <a:t>Men: 6</a:t>
            </a:r>
          </a:p>
          <a:p>
            <a:r>
              <a:rPr lang="en-US" altLang="en-US" dirty="0"/>
              <a:t>Age:  </a:t>
            </a:r>
            <a:r>
              <a:rPr lang="en-US" altLang="en-US" i="1" dirty="0"/>
              <a:t>M</a:t>
            </a:r>
            <a:r>
              <a:rPr lang="en-US" altLang="en-US" dirty="0"/>
              <a:t> = 22, range = 20-34</a:t>
            </a:r>
          </a:p>
          <a:p>
            <a:endParaRPr lang="en-US" altLang="en-US" dirty="0"/>
          </a:p>
          <a:p>
            <a:r>
              <a:rPr lang="en-US" altLang="en-US" b="1" dirty="0"/>
              <a:t>Equipment?</a:t>
            </a:r>
          </a:p>
          <a:p>
            <a:r>
              <a:rPr lang="en-US" altLang="en-US" dirty="0"/>
              <a:t>Stimuli presented using Microsoft PowerPoint slides.</a:t>
            </a:r>
          </a:p>
          <a:p>
            <a:r>
              <a:rPr lang="en-US" altLang="en-US" dirty="0"/>
              <a:t>Words projected onto screen.</a:t>
            </a:r>
          </a:p>
          <a:p>
            <a:endParaRPr lang="en-US" altLang="en-US" dirty="0"/>
          </a:p>
          <a:p>
            <a:r>
              <a:rPr lang="en-US" altLang="en-US" b="1" dirty="0"/>
              <a:t>Stimuli?</a:t>
            </a:r>
          </a:p>
          <a:p>
            <a:r>
              <a:rPr lang="en-US" altLang="en-US" dirty="0"/>
              <a:t>Letters presented for 1 second at a time.</a:t>
            </a:r>
          </a:p>
          <a:p>
            <a:r>
              <a:rPr lang="en-US" altLang="en-US" dirty="0"/>
              <a:t>Wait period = 5 seconds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0874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65F4F-4C6B-4B2B-A96B-7E0CD95C759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IV</a:t>
            </a:r>
          </a:p>
          <a:p>
            <a:r>
              <a:rPr lang="en-US" altLang="en-US" dirty="0"/>
              <a:t>Group 1:  No Strategies</a:t>
            </a:r>
          </a:p>
          <a:p>
            <a:r>
              <a:rPr lang="en-US" altLang="en-US" dirty="0"/>
              <a:t>Group 2:  Strategies</a:t>
            </a:r>
          </a:p>
          <a:p>
            <a:endParaRPr lang="en-US" altLang="en-US" dirty="0"/>
          </a:p>
          <a:p>
            <a:r>
              <a:rPr lang="en-US" altLang="en-US" b="1" dirty="0">
                <a:solidFill>
                  <a:srgbClr val="FF0000"/>
                </a:solidFill>
              </a:rPr>
              <a:t>DV</a:t>
            </a:r>
          </a:p>
          <a:p>
            <a:r>
              <a:rPr lang="en-US" altLang="en-US" dirty="0"/>
              <a:t>Accuracy</a:t>
            </a:r>
          </a:p>
          <a:p>
            <a:r>
              <a:rPr lang="en-US" altLang="en-US" dirty="0"/>
              <a:t># correct out of XX </a:t>
            </a:r>
          </a:p>
          <a:p>
            <a:endParaRPr lang="en-US" altLang="en-US" dirty="0"/>
          </a:p>
          <a:p>
            <a:r>
              <a:rPr lang="en-US" altLang="en-US" b="1" dirty="0"/>
              <a:t>Group 1: 73 </a:t>
            </a:r>
          </a:p>
          <a:p>
            <a:endParaRPr lang="en-US" altLang="en-US" b="1" dirty="0"/>
          </a:p>
          <a:p>
            <a:r>
              <a:rPr lang="en-US" altLang="en-US" b="1" dirty="0"/>
              <a:t>Group 2: 127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61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65F4F-4C6B-4B2B-A96B-7E0CD95C759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1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001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F8133-B8D5-44F6-AA39-E37C56343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74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E2912-A194-4114-A785-FF55E171C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51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0F11E-7ED3-4D34-9A94-2EC0966AC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878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109E9C-8AE6-4E9E-8F5A-CE776B5ED8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208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D0D0F-77EA-4280-98EF-8FD0788F5F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14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FB82E-0C47-41B1-9498-391F47D30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10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3D007C-A8DF-4EA7-85F0-CB5A0AB59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93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59E3F-E8BD-4B41-8906-4EF3D581D9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65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80AFF-3919-4A08-A8EB-1434ED52D2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78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DB9D9-17CB-494B-93FD-B81735F39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61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05EDB-A9E0-4D9C-9E70-E97CA703B5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538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436C8-B621-4454-86BD-81B63089B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4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FFF99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99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</p:txBody>
      </p:sp>
      <p:sp>
        <p:nvSpPr>
          <p:cNvPr id="1091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91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91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7E6A64-A11D-4EB3-8620-F2519FFC73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4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5562600"/>
            <a:ext cx="7394575" cy="762000"/>
          </a:xfrm>
          <a:ln/>
        </p:spPr>
        <p:txBody>
          <a:bodyPr/>
          <a:lstStyle/>
          <a:p>
            <a:r>
              <a:rPr lang="en-US" altLang="en-US" sz="3200" dirty="0"/>
              <a:t>Instructor:  Jason X. Ventura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41375" y="381000"/>
            <a:ext cx="7391400" cy="1600200"/>
          </a:xfrm>
          <a:ln/>
        </p:spPr>
        <p:txBody>
          <a:bodyPr anchor="ctr"/>
          <a:lstStyle/>
          <a:p>
            <a:r>
              <a:rPr lang="en-US" altLang="en-US" sz="3800" dirty="0">
                <a:solidFill>
                  <a:schemeClr val="tx1"/>
                </a:solidFill>
              </a:rPr>
              <a:t>Psychology 100W</a:t>
            </a:r>
            <a:br>
              <a:rPr lang="en-US" altLang="en-US" sz="3800" dirty="0">
                <a:solidFill>
                  <a:schemeClr val="tx1"/>
                </a:solidFill>
              </a:rPr>
            </a:br>
            <a:r>
              <a:rPr lang="en-US" altLang="en-US" sz="3800" dirty="0">
                <a:solidFill>
                  <a:schemeClr val="tx1"/>
                </a:solidFill>
              </a:rPr>
              <a:t>Research Reports</a:t>
            </a:r>
          </a:p>
        </p:txBody>
      </p:sp>
      <p:pic>
        <p:nvPicPr>
          <p:cNvPr id="1130500" name="Picture 4" descr="0507000524-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5" y="2362200"/>
            <a:ext cx="3886200" cy="258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05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3"/>
          <a:stretch>
            <a:fillRect/>
          </a:stretch>
        </p:blipFill>
        <p:spPr bwMode="auto">
          <a:xfrm>
            <a:off x="5108575" y="2262188"/>
            <a:ext cx="3124200" cy="299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8846D-3C4A-41A4-AA31-4FE3ED013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Correlational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85F32-D28D-40AB-8AE0-AB50223E3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A correlation refers to a relationship between two variables. </a:t>
            </a:r>
          </a:p>
          <a:p>
            <a:endParaRPr lang="en-US" dirty="0"/>
          </a:p>
          <a:p>
            <a:r>
              <a:rPr lang="en-US" dirty="0"/>
              <a:t>Correlations can be strong or weak, as well as positive or negative. </a:t>
            </a:r>
          </a:p>
          <a:p>
            <a:endParaRPr lang="en-US" dirty="0"/>
          </a:p>
          <a:p>
            <a:r>
              <a:rPr lang="en-US" dirty="0"/>
              <a:t>In other cases, there might be no correlation at all between the variables of interest.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52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7056-065D-4BF2-9320-BE1C9667F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8A9B6-0900-4EC6-A486-0528A41D4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researchers can use correlations to see if a relationship exists, the variables themselves are not under the control of the researchers.</a:t>
            </a:r>
          </a:p>
          <a:p>
            <a:endParaRPr lang="en-US" dirty="0"/>
          </a:p>
          <a:p>
            <a:r>
              <a:rPr lang="en-US" dirty="0"/>
              <a:t>Correlational studies cannot prove cause-and-effect relationships</a:t>
            </a:r>
          </a:p>
        </p:txBody>
      </p:sp>
    </p:spTree>
    <p:extLst>
      <p:ext uri="{BB962C8B-B14F-4D97-AF65-F5344CB8AC3E}">
        <p14:creationId xmlns:p14="http://schemas.microsoft.com/office/powerpoint/2010/main" val="58191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0D69D-1E43-42AE-AE8A-A5309A025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0D028-3AC2-4A97-AF05-42180589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8" y="2226469"/>
            <a:ext cx="8266872" cy="3263504"/>
          </a:xfrm>
        </p:spPr>
        <p:txBody>
          <a:bodyPr/>
          <a:lstStyle/>
          <a:p>
            <a:r>
              <a:rPr lang="en-US" dirty="0"/>
              <a:t>An experiment is a study in which a treatment, procedure, or program is intentionally introduced and a result or outcome is observed.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71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>
            <a:extLst>
              <a:ext uri="{FF2B5EF4-FFF2-40B4-BE49-F238E27FC236}">
                <a16:creationId xmlns:a16="http://schemas.microsoft.com/office/drawing/2014/main" id="{ED617FB6-1279-47E9-A6B5-31981C35B3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228600"/>
            <a:ext cx="7886700" cy="1295400"/>
          </a:xfrm>
        </p:spPr>
        <p:txBody>
          <a:bodyPr/>
          <a:lstStyle/>
          <a:p>
            <a:r>
              <a:rPr lang="en-US" altLang="en-US" dirty="0"/>
              <a:t>Structure in research articles</a:t>
            </a:r>
          </a:p>
        </p:txBody>
      </p:sp>
      <p:pic>
        <p:nvPicPr>
          <p:cNvPr id="105475" name="Content Placeholder 3">
            <a:extLst>
              <a:ext uri="{FF2B5EF4-FFF2-40B4-BE49-F238E27FC236}">
                <a16:creationId xmlns:a16="http://schemas.microsoft.com/office/drawing/2014/main" id="{F8437BE3-6FDE-4A3B-AAD2-35E8CF9A6F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752600"/>
            <a:ext cx="7753350" cy="4710285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  <a:ln/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2895600" y="1981200"/>
            <a:ext cx="3276600" cy="3582519"/>
          </a:xfrm>
          <a:prstGeom prst="rect">
            <a:avLst/>
          </a:prstGeom>
          <a:solidFill>
            <a:srgbClr val="99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2800" dirty="0"/>
              <a:t>Describe the main  concepts, theories, and research findings that lead to a specific hypothesis that is being tested in the study.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9365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  <a:ln/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Methods Primer</a:t>
            </a:r>
          </a:p>
        </p:txBody>
      </p:sp>
      <p:sp>
        <p:nvSpPr>
          <p:cNvPr id="11141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6200" y="1905000"/>
            <a:ext cx="3276600" cy="3276600"/>
          </a:xfrm>
          <a:ln/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altLang="en-US" sz="2800"/>
              <a:t>Describes how a study was conducted in enough detail that another investigator can </a:t>
            </a:r>
            <a:r>
              <a:rPr lang="en-US" altLang="en-US" sz="2800" i="1"/>
              <a:t>replicate</a:t>
            </a:r>
            <a:r>
              <a:rPr lang="en-US" altLang="en-US" sz="2800"/>
              <a:t> the study </a:t>
            </a: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 bwMode="auto">
          <a:xfrm>
            <a:off x="3657600" y="1371600"/>
            <a:ext cx="5334000" cy="5257800"/>
          </a:xfrm>
          <a:prstGeom prst="rect">
            <a:avLst/>
          </a:prstGeom>
          <a:solidFill>
            <a:srgbClr val="FF99CC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lvl="2"/>
            <a:r>
              <a:rPr lang="en-US" u="none" strike="noStrike" dirty="0">
                <a:effectLst/>
              </a:rPr>
              <a:t>■	Participants.  </a:t>
            </a:r>
            <a:r>
              <a:rPr lang="en-US" b="0" u="none" strike="noStrike" dirty="0">
                <a:effectLst/>
              </a:rPr>
              <a:t>Describe number and major demographic characteristics (e.g., age, gender) of your participants, how they were selected, number of participants in each condition, other pertinent characteristics.</a:t>
            </a:r>
          </a:p>
          <a:p>
            <a:pPr marL="231775" lvl="2"/>
            <a:r>
              <a:rPr lang="en-US" u="none" strike="noStrike" dirty="0">
                <a:effectLst/>
              </a:rPr>
              <a:t>■	Materials (or Apparatus).  </a:t>
            </a:r>
            <a:r>
              <a:rPr lang="en-US" b="0" u="none" strike="noStrike" dirty="0">
                <a:effectLst/>
              </a:rPr>
              <a:t>Describe equipment or materials used in the study.  Materials include any stimuli that are presented in the study.</a:t>
            </a:r>
          </a:p>
          <a:p>
            <a:pPr marL="231775" lvl="2"/>
            <a:r>
              <a:rPr lang="en-US" u="none" strike="noStrike" dirty="0">
                <a:effectLst/>
              </a:rPr>
              <a:t>■	Procedure.  </a:t>
            </a:r>
            <a:r>
              <a:rPr lang="en-US" b="0" u="none" strike="noStrike" dirty="0">
                <a:effectLst/>
              </a:rPr>
              <a:t>Describe the important steps in the study in chronological order (e.g., initial instructions, how participants were assigned to conditions, what participants did, debriefing).</a:t>
            </a:r>
          </a:p>
          <a:p>
            <a:pPr lvl="2"/>
            <a:endParaRPr lang="en-US" u="none" strike="noStrike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  <a:ln/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Results and Figure Primer</a:t>
            </a:r>
          </a:p>
        </p:txBody>
      </p:sp>
      <p:sp>
        <p:nvSpPr>
          <p:cNvPr id="11141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438400" y="1588376"/>
            <a:ext cx="3886200" cy="2973122"/>
          </a:xfrm>
          <a:ln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600" dirty="0"/>
              <a:t>Describes the analysis of the data.  Remind the reader of the hypothesis, and state if it was supported or not, followed by the statistical analysis information. </a:t>
            </a:r>
            <a:endParaRPr lang="en-US" altLang="en-US" sz="2600" dirty="0"/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 bwMode="auto">
          <a:xfrm>
            <a:off x="2438400" y="4930674"/>
            <a:ext cx="3886200" cy="892552"/>
          </a:xfrm>
          <a:prstGeom prst="rect">
            <a:avLst/>
          </a:prstGeom>
          <a:solidFill>
            <a:srgbClr val="99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2600" dirty="0"/>
              <a:t>APA Style Figures</a:t>
            </a:r>
          </a:p>
          <a:p>
            <a:pPr algn="ctr">
              <a:lnSpc>
                <a:spcPct val="90000"/>
              </a:lnSpc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936627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  <a:ln/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Discussion Primer</a:t>
            </a:r>
          </a:p>
        </p:txBody>
      </p:sp>
      <p:sp>
        <p:nvSpPr>
          <p:cNvPr id="5" name="Rectangle 3"/>
          <p:cNvSpPr txBox="1">
            <a:spLocks noRot="1" noChangeArrowheads="1"/>
          </p:cNvSpPr>
          <p:nvPr/>
        </p:nvSpPr>
        <p:spPr bwMode="auto">
          <a:xfrm>
            <a:off x="1638300" y="1752600"/>
            <a:ext cx="5867400" cy="2419124"/>
          </a:xfrm>
          <a:prstGeom prst="rect">
            <a:avLst/>
          </a:prstGeom>
          <a:solidFill>
            <a:srgbClr val="99CCFF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2000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2800" dirty="0"/>
              <a:t>Summarizes the hypothesis and main finding, and highlights a strength of the study, a limitation of the study, and suggestion for future studies that address the limitation.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9147438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8232</TotalTime>
  <Words>717</Words>
  <Application>Microsoft Office PowerPoint</Application>
  <PresentationFormat>On-screen Show (4:3)</PresentationFormat>
  <Paragraphs>75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Psychology 100W Research Reports</vt:lpstr>
      <vt:lpstr>Correlational studies</vt:lpstr>
      <vt:lpstr>PowerPoint Presentation</vt:lpstr>
      <vt:lpstr>Experimental </vt:lpstr>
      <vt:lpstr>Structure in research articles</vt:lpstr>
      <vt:lpstr>Introduction</vt:lpstr>
      <vt:lpstr>Methods Primer</vt:lpstr>
      <vt:lpstr>Results and Figure Primer</vt:lpstr>
      <vt:lpstr>Discussion Primer</vt:lpstr>
    </vt:vector>
  </TitlesOfParts>
  <Company>U of 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Course</dc:title>
  <dc:subject>Introduction to Psychology</dc:subject>
  <dc:creator>Clifton Oyamot</dc:creator>
  <cp:lastModifiedBy>Jennifer Ventura</cp:lastModifiedBy>
  <cp:revision>459</cp:revision>
  <dcterms:created xsi:type="dcterms:W3CDTF">2003-01-21T07:30:27Z</dcterms:created>
  <dcterms:modified xsi:type="dcterms:W3CDTF">2020-10-27T22:54:31Z</dcterms:modified>
  <cp:category>Teaching</cp:category>
</cp:coreProperties>
</file>